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348" r:id="rId2"/>
    <p:sldId id="349" r:id="rId3"/>
    <p:sldId id="315" r:id="rId4"/>
    <p:sldId id="262" r:id="rId5"/>
    <p:sldId id="321" r:id="rId6"/>
    <p:sldId id="322" r:id="rId7"/>
    <p:sldId id="317" r:id="rId8"/>
    <p:sldId id="320" r:id="rId9"/>
    <p:sldId id="374" r:id="rId10"/>
    <p:sldId id="314" r:id="rId11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77E226C-EC9B-CA8E-A557-266832EFB949}" name="Mella Cusack" initials="MC" userId="S::mella.cusack@ncca.ie::9051645b-3606-4f0f-8d7e-3cd996bf5a8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7437"/>
    <a:srgbClr val="92D050"/>
    <a:srgbClr val="29A94F"/>
    <a:srgbClr val="EBF4E9"/>
    <a:srgbClr val="588937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0533B1-F59C-4266-9BAD-F6A10264D94D}" v="7" dt="2025-02-09T18:42:25.32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81" autoAdjust="0"/>
    <p:restoredTop sz="95008" autoAdjust="0"/>
  </p:normalViewPr>
  <p:slideViewPr>
    <p:cSldViewPr snapToGrid="0">
      <p:cViewPr varScale="1">
        <p:scale>
          <a:sx n="85" d="100"/>
          <a:sy n="85" d="100"/>
        </p:scale>
        <p:origin x="69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1" d="100"/>
          <a:sy n="61" d="100"/>
        </p:scale>
        <p:origin x="2691" y="-61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lla Cusack" userId="9051645b-3606-4f0f-8d7e-3cd996bf5a87" providerId="ADAL" clId="{370533B1-F59C-4266-9BAD-F6A10264D94D}"/>
    <pc:docChg chg="custSel modSld">
      <pc:chgData name="Mella Cusack" userId="9051645b-3606-4f0f-8d7e-3cd996bf5a87" providerId="ADAL" clId="{370533B1-F59C-4266-9BAD-F6A10264D94D}" dt="2025-02-09T18:42:44.205" v="321" actId="478"/>
      <pc:docMkLst>
        <pc:docMk/>
      </pc:docMkLst>
      <pc:sldChg chg="addSp delSp modSp mod modAnim">
        <pc:chgData name="Mella Cusack" userId="9051645b-3606-4f0f-8d7e-3cd996bf5a87" providerId="ADAL" clId="{370533B1-F59C-4266-9BAD-F6A10264D94D}" dt="2025-02-09T18:41:55.870" v="313" actId="478"/>
        <pc:sldMkLst>
          <pc:docMk/>
          <pc:sldMk cId="134733047" sldId="262"/>
        </pc:sldMkLst>
        <pc:spChg chg="del">
          <ac:chgData name="Mella Cusack" userId="9051645b-3606-4f0f-8d7e-3cd996bf5a87" providerId="ADAL" clId="{370533B1-F59C-4266-9BAD-F6A10264D94D}" dt="2025-02-09T18:33:28.455" v="2" actId="478"/>
          <ac:spMkLst>
            <pc:docMk/>
            <pc:sldMk cId="134733047" sldId="262"/>
            <ac:spMk id="3" creationId="{AB45C9F9-23CE-298A-F49D-021412CB6E56}"/>
          </ac:spMkLst>
        </pc:spChg>
        <pc:spChg chg="add mod">
          <ac:chgData name="Mella Cusack" userId="9051645b-3606-4f0f-8d7e-3cd996bf5a87" providerId="ADAL" clId="{370533B1-F59C-4266-9BAD-F6A10264D94D}" dt="2025-02-09T18:39:43.057" v="302" actId="6549"/>
          <ac:spMkLst>
            <pc:docMk/>
            <pc:sldMk cId="134733047" sldId="262"/>
            <ac:spMk id="6" creationId="{3672D388-C556-3E68-7705-281917A35BF9}"/>
          </ac:spMkLst>
        </pc:spChg>
        <pc:picChg chg="del">
          <ac:chgData name="Mella Cusack" userId="9051645b-3606-4f0f-8d7e-3cd996bf5a87" providerId="ADAL" clId="{370533B1-F59C-4266-9BAD-F6A10264D94D}" dt="2025-02-09T18:41:55.870" v="313" actId="478"/>
          <ac:picMkLst>
            <pc:docMk/>
            <pc:sldMk cId="134733047" sldId="262"/>
            <ac:picMk id="5" creationId="{FEB644DD-97D0-2D65-D4FD-FDFE1D3885BA}"/>
          </ac:picMkLst>
        </pc:picChg>
        <pc:picChg chg="del">
          <ac:chgData name="Mella Cusack" userId="9051645b-3606-4f0f-8d7e-3cd996bf5a87" providerId="ADAL" clId="{370533B1-F59C-4266-9BAD-F6A10264D94D}" dt="2025-02-09T18:33:30.831" v="3" actId="478"/>
          <ac:picMkLst>
            <pc:docMk/>
            <pc:sldMk cId="134733047" sldId="262"/>
            <ac:picMk id="7" creationId="{A4764683-2862-0F45-5C6E-57EEFD0E7779}"/>
          </ac:picMkLst>
        </pc:picChg>
      </pc:sldChg>
      <pc:sldChg chg="addSp delSp modSp mod">
        <pc:chgData name="Mella Cusack" userId="9051645b-3606-4f0f-8d7e-3cd996bf5a87" providerId="ADAL" clId="{370533B1-F59C-4266-9BAD-F6A10264D94D}" dt="2025-02-09T18:42:44.205" v="321" actId="478"/>
        <pc:sldMkLst>
          <pc:docMk/>
          <pc:sldMk cId="1007624766" sldId="314"/>
        </pc:sldMkLst>
        <pc:spChg chg="mod">
          <ac:chgData name="Mella Cusack" userId="9051645b-3606-4f0f-8d7e-3cd996bf5a87" providerId="ADAL" clId="{370533B1-F59C-4266-9BAD-F6A10264D94D}" dt="2025-02-09T18:41:10.196" v="305" actId="164"/>
          <ac:spMkLst>
            <pc:docMk/>
            <pc:sldMk cId="1007624766" sldId="314"/>
            <ac:spMk id="3" creationId="{5C4F2B21-8D3D-8B96-2B5B-CFB2BCF07105}"/>
          </ac:spMkLst>
        </pc:spChg>
        <pc:grpChg chg="add mod">
          <ac:chgData name="Mella Cusack" userId="9051645b-3606-4f0f-8d7e-3cd996bf5a87" providerId="ADAL" clId="{370533B1-F59C-4266-9BAD-F6A10264D94D}" dt="2025-02-09T18:41:10.196" v="305" actId="164"/>
          <ac:grpSpMkLst>
            <pc:docMk/>
            <pc:sldMk cId="1007624766" sldId="314"/>
            <ac:grpSpMk id="2" creationId="{2CC3CBE5-44F6-491F-9F7E-CE731D1A9237}"/>
          </ac:grpSpMkLst>
        </pc:grpChg>
        <pc:picChg chg="del">
          <ac:chgData name="Mella Cusack" userId="9051645b-3606-4f0f-8d7e-3cd996bf5a87" providerId="ADAL" clId="{370533B1-F59C-4266-9BAD-F6A10264D94D}" dt="2025-02-09T18:42:44.205" v="321" actId="478"/>
          <ac:picMkLst>
            <pc:docMk/>
            <pc:sldMk cId="1007624766" sldId="314"/>
            <ac:picMk id="6" creationId="{8B30EABD-C220-D8CC-36C6-03A238E40CD9}"/>
          </ac:picMkLst>
        </pc:picChg>
        <pc:picChg chg="mod">
          <ac:chgData name="Mella Cusack" userId="9051645b-3606-4f0f-8d7e-3cd996bf5a87" providerId="ADAL" clId="{370533B1-F59C-4266-9BAD-F6A10264D94D}" dt="2025-02-09T18:41:10.196" v="305" actId="164"/>
          <ac:picMkLst>
            <pc:docMk/>
            <pc:sldMk cId="1007624766" sldId="314"/>
            <ac:picMk id="13" creationId="{295AB57D-B671-C1D3-3327-686F7ED278B8}"/>
          </ac:picMkLst>
        </pc:picChg>
      </pc:sldChg>
      <pc:sldChg chg="delSp mod">
        <pc:chgData name="Mella Cusack" userId="9051645b-3606-4f0f-8d7e-3cd996bf5a87" providerId="ADAL" clId="{370533B1-F59C-4266-9BAD-F6A10264D94D}" dt="2025-02-09T18:41:52.336" v="312" actId="478"/>
        <pc:sldMkLst>
          <pc:docMk/>
          <pc:sldMk cId="2968685232" sldId="315"/>
        </pc:sldMkLst>
        <pc:picChg chg="del">
          <ac:chgData name="Mella Cusack" userId="9051645b-3606-4f0f-8d7e-3cd996bf5a87" providerId="ADAL" clId="{370533B1-F59C-4266-9BAD-F6A10264D94D}" dt="2025-02-09T18:41:52.336" v="312" actId="478"/>
          <ac:picMkLst>
            <pc:docMk/>
            <pc:sldMk cId="2968685232" sldId="315"/>
            <ac:picMk id="3" creationId="{87B1C8AA-7274-4FFE-3B43-8ECF6055B7A3}"/>
          </ac:picMkLst>
        </pc:picChg>
      </pc:sldChg>
      <pc:sldChg chg="delSp mod">
        <pc:chgData name="Mella Cusack" userId="9051645b-3606-4f0f-8d7e-3cd996bf5a87" providerId="ADAL" clId="{370533B1-F59C-4266-9BAD-F6A10264D94D}" dt="2025-02-09T18:42:33.756" v="318" actId="478"/>
        <pc:sldMkLst>
          <pc:docMk/>
          <pc:sldMk cId="3971304133" sldId="317"/>
        </pc:sldMkLst>
        <pc:picChg chg="del">
          <ac:chgData name="Mella Cusack" userId="9051645b-3606-4f0f-8d7e-3cd996bf5a87" providerId="ADAL" clId="{370533B1-F59C-4266-9BAD-F6A10264D94D}" dt="2025-02-09T18:42:33.756" v="318" actId="478"/>
          <ac:picMkLst>
            <pc:docMk/>
            <pc:sldMk cId="3971304133" sldId="317"/>
            <ac:picMk id="3" creationId="{1165D0EF-A1DB-2FD5-9708-C9DCAD5C9448}"/>
          </ac:picMkLst>
        </pc:picChg>
      </pc:sldChg>
      <pc:sldChg chg="addSp delSp modSp mod">
        <pc:chgData name="Mella Cusack" userId="9051645b-3606-4f0f-8d7e-3cd996bf5a87" providerId="ADAL" clId="{370533B1-F59C-4266-9BAD-F6A10264D94D}" dt="2025-02-09T18:42:37.280" v="319" actId="478"/>
        <pc:sldMkLst>
          <pc:docMk/>
          <pc:sldMk cId="941362464" sldId="320"/>
        </pc:sldMkLst>
        <pc:spChg chg="mod">
          <ac:chgData name="Mella Cusack" userId="9051645b-3606-4f0f-8d7e-3cd996bf5a87" providerId="ADAL" clId="{370533B1-F59C-4266-9BAD-F6A10264D94D}" dt="2025-02-09T18:41:34.734" v="309" actId="164"/>
          <ac:spMkLst>
            <pc:docMk/>
            <pc:sldMk cId="941362464" sldId="320"/>
            <ac:spMk id="11" creationId="{1D4B0DFB-07AA-2671-B514-C3ADDF17ECBE}"/>
          </ac:spMkLst>
        </pc:spChg>
        <pc:spChg chg="mod">
          <ac:chgData name="Mella Cusack" userId="9051645b-3606-4f0f-8d7e-3cd996bf5a87" providerId="ADAL" clId="{370533B1-F59C-4266-9BAD-F6A10264D94D}" dt="2025-02-09T18:41:34.734" v="309" actId="164"/>
          <ac:spMkLst>
            <pc:docMk/>
            <pc:sldMk cId="941362464" sldId="320"/>
            <ac:spMk id="13" creationId="{58CA2218-4049-C784-092A-4179382C4F61}"/>
          </ac:spMkLst>
        </pc:spChg>
        <pc:grpChg chg="add mod">
          <ac:chgData name="Mella Cusack" userId="9051645b-3606-4f0f-8d7e-3cd996bf5a87" providerId="ADAL" clId="{370533B1-F59C-4266-9BAD-F6A10264D94D}" dt="2025-02-09T18:41:34.734" v="309" actId="164"/>
          <ac:grpSpMkLst>
            <pc:docMk/>
            <pc:sldMk cId="941362464" sldId="320"/>
            <ac:grpSpMk id="2" creationId="{A7B42DC4-933B-C61F-C811-E17305BCA759}"/>
          </ac:grpSpMkLst>
        </pc:grpChg>
        <pc:picChg chg="del">
          <ac:chgData name="Mella Cusack" userId="9051645b-3606-4f0f-8d7e-3cd996bf5a87" providerId="ADAL" clId="{370533B1-F59C-4266-9BAD-F6A10264D94D}" dt="2025-02-09T18:42:37.280" v="319" actId="478"/>
          <ac:picMkLst>
            <pc:docMk/>
            <pc:sldMk cId="941362464" sldId="320"/>
            <ac:picMk id="3" creationId="{7F1FC809-34D1-13E9-7A7D-985970E175CA}"/>
          </ac:picMkLst>
        </pc:picChg>
        <pc:picChg chg="mod">
          <ac:chgData name="Mella Cusack" userId="9051645b-3606-4f0f-8d7e-3cd996bf5a87" providerId="ADAL" clId="{370533B1-F59C-4266-9BAD-F6A10264D94D}" dt="2025-02-09T18:41:34.734" v="309" actId="164"/>
          <ac:picMkLst>
            <pc:docMk/>
            <pc:sldMk cId="941362464" sldId="320"/>
            <ac:picMk id="6" creationId="{057285E6-A514-EDC1-139B-7C8F0134CFA2}"/>
          </ac:picMkLst>
        </pc:picChg>
      </pc:sldChg>
      <pc:sldChg chg="addSp delSp modSp mod">
        <pc:chgData name="Mella Cusack" userId="9051645b-3606-4f0f-8d7e-3cd996bf5a87" providerId="ADAL" clId="{370533B1-F59C-4266-9BAD-F6A10264D94D}" dt="2025-02-09T18:42:25.307" v="316" actId="164"/>
        <pc:sldMkLst>
          <pc:docMk/>
          <pc:sldMk cId="3303390518" sldId="321"/>
        </pc:sldMkLst>
        <pc:spChg chg="mod">
          <ac:chgData name="Mella Cusack" userId="9051645b-3606-4f0f-8d7e-3cd996bf5a87" providerId="ADAL" clId="{370533B1-F59C-4266-9BAD-F6A10264D94D}" dt="2025-02-09T18:42:25.307" v="316" actId="164"/>
          <ac:spMkLst>
            <pc:docMk/>
            <pc:sldMk cId="3303390518" sldId="321"/>
            <ac:spMk id="3" creationId="{FB7D4787-4D97-A3F0-FB2B-479323D775CF}"/>
          </ac:spMkLst>
        </pc:spChg>
        <pc:spChg chg="mod">
          <ac:chgData name="Mella Cusack" userId="9051645b-3606-4f0f-8d7e-3cd996bf5a87" providerId="ADAL" clId="{370533B1-F59C-4266-9BAD-F6A10264D94D}" dt="2025-02-09T18:42:21.547" v="315" actId="948"/>
          <ac:spMkLst>
            <pc:docMk/>
            <pc:sldMk cId="3303390518" sldId="321"/>
            <ac:spMk id="6" creationId="{A0A9ECA1-B1C9-485B-B128-3A535F3069E3}"/>
          </ac:spMkLst>
        </pc:spChg>
        <pc:spChg chg="mod">
          <ac:chgData name="Mella Cusack" userId="9051645b-3606-4f0f-8d7e-3cd996bf5a87" providerId="ADAL" clId="{370533B1-F59C-4266-9BAD-F6A10264D94D}" dt="2025-02-09T18:42:21.547" v="315" actId="948"/>
          <ac:spMkLst>
            <pc:docMk/>
            <pc:sldMk cId="3303390518" sldId="321"/>
            <ac:spMk id="8" creationId="{2380E7C1-02EF-9A9A-EEBF-576EEDAF8673}"/>
          </ac:spMkLst>
        </pc:spChg>
        <pc:spChg chg="mod">
          <ac:chgData name="Mella Cusack" userId="9051645b-3606-4f0f-8d7e-3cd996bf5a87" providerId="ADAL" clId="{370533B1-F59C-4266-9BAD-F6A10264D94D}" dt="2025-02-09T18:42:21.547" v="315" actId="948"/>
          <ac:spMkLst>
            <pc:docMk/>
            <pc:sldMk cId="3303390518" sldId="321"/>
            <ac:spMk id="12" creationId="{1899FB88-9202-317F-5F4D-D32D34D5D435}"/>
          </ac:spMkLst>
        </pc:spChg>
        <pc:spChg chg="mod">
          <ac:chgData name="Mella Cusack" userId="9051645b-3606-4f0f-8d7e-3cd996bf5a87" providerId="ADAL" clId="{370533B1-F59C-4266-9BAD-F6A10264D94D}" dt="2025-02-09T18:42:21.547" v="315" actId="948"/>
          <ac:spMkLst>
            <pc:docMk/>
            <pc:sldMk cId="3303390518" sldId="321"/>
            <ac:spMk id="14" creationId="{F5234688-F5CE-FF88-97A8-C939CA142105}"/>
          </ac:spMkLst>
        </pc:spChg>
        <pc:spChg chg="mod">
          <ac:chgData name="Mella Cusack" userId="9051645b-3606-4f0f-8d7e-3cd996bf5a87" providerId="ADAL" clId="{370533B1-F59C-4266-9BAD-F6A10264D94D}" dt="2025-02-09T18:42:21.547" v="315" actId="948"/>
          <ac:spMkLst>
            <pc:docMk/>
            <pc:sldMk cId="3303390518" sldId="321"/>
            <ac:spMk id="16" creationId="{601359C0-A403-EB44-A0C2-E7DED60AE4C8}"/>
          </ac:spMkLst>
        </pc:spChg>
        <pc:spChg chg="mod">
          <ac:chgData name="Mella Cusack" userId="9051645b-3606-4f0f-8d7e-3cd996bf5a87" providerId="ADAL" clId="{370533B1-F59C-4266-9BAD-F6A10264D94D}" dt="2025-02-09T18:42:21.547" v="315" actId="948"/>
          <ac:spMkLst>
            <pc:docMk/>
            <pc:sldMk cId="3303390518" sldId="321"/>
            <ac:spMk id="18" creationId="{371E889F-6C2D-43F2-DB06-B00B5BD2DF19}"/>
          </ac:spMkLst>
        </pc:spChg>
        <pc:grpChg chg="add mod">
          <ac:chgData name="Mella Cusack" userId="9051645b-3606-4f0f-8d7e-3cd996bf5a87" providerId="ADAL" clId="{370533B1-F59C-4266-9BAD-F6A10264D94D}" dt="2025-02-09T18:42:25.307" v="316" actId="164"/>
          <ac:grpSpMkLst>
            <pc:docMk/>
            <pc:sldMk cId="3303390518" sldId="321"/>
            <ac:grpSpMk id="2" creationId="{8591DF84-3857-1DC9-D51F-A06E2A224831}"/>
          </ac:grpSpMkLst>
        </pc:grpChg>
        <pc:grpChg chg="mod">
          <ac:chgData name="Mella Cusack" userId="9051645b-3606-4f0f-8d7e-3cd996bf5a87" providerId="ADAL" clId="{370533B1-F59C-4266-9BAD-F6A10264D94D}" dt="2025-02-09T18:42:25.307" v="316" actId="164"/>
          <ac:grpSpMkLst>
            <pc:docMk/>
            <pc:sldMk cId="3303390518" sldId="321"/>
            <ac:grpSpMk id="9" creationId="{0097DC03-933C-8B15-0CE9-9CC76957089E}"/>
          </ac:grpSpMkLst>
        </pc:grpChg>
        <pc:picChg chg="del">
          <ac:chgData name="Mella Cusack" userId="9051645b-3606-4f0f-8d7e-3cd996bf5a87" providerId="ADAL" clId="{370533B1-F59C-4266-9BAD-F6A10264D94D}" dt="2025-02-09T18:42:00.348" v="314" actId="478"/>
          <ac:picMkLst>
            <pc:docMk/>
            <pc:sldMk cId="3303390518" sldId="321"/>
            <ac:picMk id="4" creationId="{4EE9DDB1-A18E-43DB-329B-31C06BBF13E9}"/>
          </ac:picMkLst>
        </pc:picChg>
      </pc:sldChg>
      <pc:sldChg chg="delSp mod">
        <pc:chgData name="Mella Cusack" userId="9051645b-3606-4f0f-8d7e-3cd996bf5a87" providerId="ADAL" clId="{370533B1-F59C-4266-9BAD-F6A10264D94D}" dt="2025-02-09T18:42:30.169" v="317" actId="478"/>
        <pc:sldMkLst>
          <pc:docMk/>
          <pc:sldMk cId="2796529600" sldId="322"/>
        </pc:sldMkLst>
        <pc:picChg chg="del">
          <ac:chgData name="Mella Cusack" userId="9051645b-3606-4f0f-8d7e-3cd996bf5a87" providerId="ADAL" clId="{370533B1-F59C-4266-9BAD-F6A10264D94D}" dt="2025-02-09T18:42:30.169" v="317" actId="478"/>
          <ac:picMkLst>
            <pc:docMk/>
            <pc:sldMk cId="2796529600" sldId="322"/>
            <ac:picMk id="3" creationId="{A3FA8A20-7D33-B824-0E7E-D4CDFB1EDEDF}"/>
          </ac:picMkLst>
        </pc:picChg>
      </pc:sldChg>
      <pc:sldChg chg="delSp mod">
        <pc:chgData name="Mella Cusack" userId="9051645b-3606-4f0f-8d7e-3cd996bf5a87" providerId="ADAL" clId="{370533B1-F59C-4266-9BAD-F6A10264D94D}" dt="2025-02-09T18:41:44.895" v="310" actId="478"/>
        <pc:sldMkLst>
          <pc:docMk/>
          <pc:sldMk cId="3335086791" sldId="348"/>
        </pc:sldMkLst>
        <pc:picChg chg="del">
          <ac:chgData name="Mella Cusack" userId="9051645b-3606-4f0f-8d7e-3cd996bf5a87" providerId="ADAL" clId="{370533B1-F59C-4266-9BAD-F6A10264D94D}" dt="2025-02-09T18:41:44.895" v="310" actId="478"/>
          <ac:picMkLst>
            <pc:docMk/>
            <pc:sldMk cId="3335086791" sldId="348"/>
            <ac:picMk id="5" creationId="{32EE058E-BD27-6E79-93ED-752A3DDF0EE5}"/>
          </ac:picMkLst>
        </pc:picChg>
      </pc:sldChg>
      <pc:sldChg chg="delSp mod">
        <pc:chgData name="Mella Cusack" userId="9051645b-3606-4f0f-8d7e-3cd996bf5a87" providerId="ADAL" clId="{370533B1-F59C-4266-9BAD-F6A10264D94D}" dt="2025-02-09T18:41:47.992" v="311" actId="478"/>
        <pc:sldMkLst>
          <pc:docMk/>
          <pc:sldMk cId="1966409205" sldId="349"/>
        </pc:sldMkLst>
        <pc:picChg chg="del">
          <ac:chgData name="Mella Cusack" userId="9051645b-3606-4f0f-8d7e-3cd996bf5a87" providerId="ADAL" clId="{370533B1-F59C-4266-9BAD-F6A10264D94D}" dt="2025-02-09T18:41:47.992" v="311" actId="478"/>
          <ac:picMkLst>
            <pc:docMk/>
            <pc:sldMk cId="1966409205" sldId="349"/>
            <ac:picMk id="6" creationId="{F85B78BC-524D-500C-C93C-33A752569220}"/>
          </ac:picMkLst>
        </pc:picChg>
      </pc:sldChg>
      <pc:sldChg chg="delSp mod">
        <pc:chgData name="Mella Cusack" userId="9051645b-3606-4f0f-8d7e-3cd996bf5a87" providerId="ADAL" clId="{370533B1-F59C-4266-9BAD-F6A10264D94D}" dt="2025-02-09T18:42:40.583" v="320" actId="478"/>
        <pc:sldMkLst>
          <pc:docMk/>
          <pc:sldMk cId="1952990244" sldId="374"/>
        </pc:sldMkLst>
        <pc:picChg chg="del">
          <ac:chgData name="Mella Cusack" userId="9051645b-3606-4f0f-8d7e-3cd996bf5a87" providerId="ADAL" clId="{370533B1-F59C-4266-9BAD-F6A10264D94D}" dt="2025-02-09T18:42:40.583" v="320" actId="478"/>
          <ac:picMkLst>
            <pc:docMk/>
            <pc:sldMk cId="1952990244" sldId="374"/>
            <ac:picMk id="2" creationId="{77023083-4A51-6854-97E2-13221F04E29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A3A18A69-0C93-4A0A-A964-3B15A3FBB9C6}" type="datetimeFigureOut">
              <a:rPr lang="en-GB" smtClean="0"/>
              <a:t>09/02/2025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198B0C11-2EB0-4B9B-9AD7-95699D838F9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5055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ie/en/publication/d4b3d-final-report-of-the-commission-of-investigation-into-mother-and-baby-homes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B0C11-2EB0-4B9B-9AD7-95699D838F93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07748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B0C11-2EB0-4B9B-9AD7-95699D838F93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2972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B0C11-2EB0-4B9B-9AD7-95699D838F93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13015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B0C11-2EB0-4B9B-9AD7-95699D838F93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2536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27050" y="1279525"/>
            <a:ext cx="4932363" cy="2774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407" y="4267046"/>
            <a:ext cx="5683250" cy="292561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B0C11-2EB0-4B9B-9AD7-95699D838F93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42842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9750" y="1279525"/>
            <a:ext cx="4584700" cy="2579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407" y="3917692"/>
            <a:ext cx="5683250" cy="402987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B0C11-2EB0-4B9B-9AD7-95699D838F93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95268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55625" y="1279525"/>
            <a:ext cx="4151313" cy="23368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407" y="3615875"/>
            <a:ext cx="5683250" cy="4029879"/>
          </a:xfrm>
        </p:spPr>
        <p:txBody>
          <a:bodyPr/>
          <a:lstStyle/>
          <a:p>
            <a:endParaRPr lang="en-GB" sz="1100" u="none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B0C11-2EB0-4B9B-9AD7-95699D838F93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7872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50863" y="1279525"/>
            <a:ext cx="4298950" cy="24193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407" y="3699386"/>
            <a:ext cx="5683250" cy="4029879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B0C11-2EB0-4B9B-9AD7-95699D838F93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75052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534988" y="1279525"/>
            <a:ext cx="4711700" cy="2651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10407" y="3930376"/>
            <a:ext cx="5683250" cy="4029879"/>
          </a:xfrm>
        </p:spPr>
        <p:txBody>
          <a:bodyPr/>
          <a:lstStyle/>
          <a:p>
            <a:endParaRPr lang="en-GB" sz="11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8B0C11-2EB0-4B9B-9AD7-95699D838F93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32494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34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spcFirstLastPara="1" wrap="square" lIns="99059" tIns="49516" rIns="99059" bIns="49516" anchor="t" anchorCtr="0">
            <a:noAutofit/>
          </a:bodyPr>
          <a:lstStyle/>
          <a:p>
            <a:endParaRPr dirty="0"/>
          </a:p>
        </p:txBody>
      </p:sp>
      <p:sp>
        <p:nvSpPr>
          <p:cNvPr id="639" name="Google Shape;639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5573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cebook.com/AdoptionRightsAllianceIreland/" TargetMode="External"/><Relationship Id="rId7" Type="http://schemas.openxmlformats.org/officeDocument/2006/relationships/hyperlink" Target="http://www.jigsaw.ie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hildline.ie/" TargetMode="External"/><Relationship Id="rId5" Type="http://schemas.openxmlformats.org/officeDocument/2006/relationships/hyperlink" Target="http://www.samaritans.org/" TargetMode="External"/><Relationship Id="rId4" Type="http://schemas.openxmlformats.org/officeDocument/2006/relationships/hyperlink" Target="http://www.barnardos.i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Mother and Baby homes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77900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Junior Cycle History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Unit 2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F67D582-AB98-6707-2794-66DE383B3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7504" y="3512906"/>
            <a:ext cx="9100240" cy="260309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58006C53-B555-1DFE-E689-2FDA745CB8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7503" y="3776744"/>
            <a:ext cx="9144000" cy="71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086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CC3CBE5-44F6-491F-9F7E-CE731D1A9237}"/>
              </a:ext>
            </a:extLst>
          </p:cNvPr>
          <p:cNvGrpSpPr/>
          <p:nvPr/>
        </p:nvGrpSpPr>
        <p:grpSpPr>
          <a:xfrm>
            <a:off x="798449" y="1521032"/>
            <a:ext cx="10540461" cy="4586297"/>
            <a:chOff x="798449" y="1521032"/>
            <a:chExt cx="10540461" cy="4586297"/>
          </a:xfrm>
        </p:grpSpPr>
        <p:pic>
          <p:nvPicPr>
            <p:cNvPr id="13" name="Picture 12" descr="A green symbol in a circle&#10;&#10;Description automatically generated">
              <a:extLst>
                <a:ext uri="{FF2B5EF4-FFF2-40B4-BE49-F238E27FC236}">
                  <a16:creationId xmlns:a16="http://schemas.microsoft.com/office/drawing/2014/main" id="{295AB57D-B671-C1D3-3327-686F7ED278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0653" y="1521032"/>
              <a:ext cx="2708257" cy="2672147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5C4F2B21-8D3D-8B96-2B5B-CFB2BCF07105}"/>
                </a:ext>
              </a:extLst>
            </p:cNvPr>
            <p:cNvSpPr txBox="1"/>
            <p:nvPr/>
          </p:nvSpPr>
          <p:spPr>
            <a:xfrm>
              <a:off x="798449" y="1860012"/>
              <a:ext cx="9476519" cy="424731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GB" b="1" dirty="0">
                  <a:highlight>
                    <a:srgbClr val="EBF4E9"/>
                  </a:highlight>
                  <a:latin typeface="Arial" panose="020B0604020202020204" pitchFamily="34" charset="0"/>
                  <a:cs typeface="Arial" panose="020B0604020202020204" pitchFamily="34" charset="0"/>
                </a:rPr>
                <a:t>BRAVE SPACE AGREEMENT QUESTION</a:t>
              </a:r>
            </a:p>
            <a:p>
              <a:endParaRPr lang="en-GB" b="1" dirty="0">
                <a:highlight>
                  <a:srgbClr val="EBF4E9"/>
                </a:highlight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The pause button is made up of a circle with two inside rectangles.</a:t>
              </a:r>
            </a:p>
            <a:p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Take a piece of paper, turn it so that it is orientated in landscape </a:t>
              </a:r>
            </a:p>
            <a:p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(like this slide). </a:t>
              </a:r>
            </a:p>
            <a:p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Copy the outline of the pause button, making it as large as possible on your page. </a:t>
              </a:r>
            </a:p>
            <a:p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Imagine that the space inside the circle encompasses everything that you have learned in this unit. Write or draw your learning in this space.</a:t>
              </a:r>
            </a:p>
            <a:p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Use the two rectangles in the centre of your pause button to write down the two most important things you will take away from the unit.</a:t>
              </a:r>
            </a:p>
          </p:txBody>
        </p:sp>
      </p:grpSp>
      <p:pic>
        <p:nvPicPr>
          <p:cNvPr id="7" name="Picture 6" descr="Shape, square&#10;&#10;Description automatically generated">
            <a:extLst>
              <a:ext uri="{FF2B5EF4-FFF2-40B4-BE49-F238E27FC236}">
                <a16:creationId xmlns:a16="http://schemas.microsoft.com/office/drawing/2014/main" id="{BFF71233-2F72-0364-6BC8-8803DE5204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090" y="1331989"/>
            <a:ext cx="10494577" cy="9278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31814C5-AD72-EE65-EAA1-BC7E6A8DCEFB}"/>
              </a:ext>
            </a:extLst>
          </p:cNvPr>
          <p:cNvSpPr txBox="1">
            <a:spLocks/>
          </p:cNvSpPr>
          <p:nvPr/>
        </p:nvSpPr>
        <p:spPr>
          <a:xfrm>
            <a:off x="838200" y="42110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Activity 7: Pause</a:t>
            </a:r>
          </a:p>
        </p:txBody>
      </p:sp>
    </p:spTree>
    <p:extLst>
      <p:ext uri="{BB962C8B-B14F-4D97-AF65-F5344CB8AC3E}">
        <p14:creationId xmlns:p14="http://schemas.microsoft.com/office/powerpoint/2010/main" val="1007624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C5BAE-D03F-098B-32D3-B566BE14DF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Unit 2: Outline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46B542B-F0A7-3370-58C4-1DF9177824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0952833"/>
              </p:ext>
            </p:extLst>
          </p:nvPr>
        </p:nvGraphicFramePr>
        <p:xfrm>
          <a:off x="853090" y="1532241"/>
          <a:ext cx="10421838" cy="462773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653120">
                  <a:extLst>
                    <a:ext uri="{9D8B030D-6E8A-4147-A177-3AD203B41FA5}">
                      <a16:colId xmlns:a16="http://schemas.microsoft.com/office/drawing/2014/main" val="2999478016"/>
                    </a:ext>
                  </a:extLst>
                </a:gridCol>
                <a:gridCol w="1173883">
                  <a:extLst>
                    <a:ext uri="{9D8B030D-6E8A-4147-A177-3AD203B41FA5}">
                      <a16:colId xmlns:a16="http://schemas.microsoft.com/office/drawing/2014/main" val="2857633840"/>
                    </a:ext>
                  </a:extLst>
                </a:gridCol>
                <a:gridCol w="2747211">
                  <a:extLst>
                    <a:ext uri="{9D8B030D-6E8A-4147-A177-3AD203B41FA5}">
                      <a16:colId xmlns:a16="http://schemas.microsoft.com/office/drawing/2014/main" val="992399321"/>
                    </a:ext>
                  </a:extLst>
                </a:gridCol>
                <a:gridCol w="5847624">
                  <a:extLst>
                    <a:ext uri="{9D8B030D-6E8A-4147-A177-3AD203B41FA5}">
                      <a16:colId xmlns:a16="http://schemas.microsoft.com/office/drawing/2014/main" val="358161753"/>
                    </a:ext>
                  </a:extLst>
                </a:gridCol>
              </a:tblGrid>
              <a:tr h="596898">
                <a:tc>
                  <a:txBody>
                    <a:bodyPr/>
                    <a:lstStyle/>
                    <a:p>
                      <a:pPr marL="50165" lvl="0" algn="l">
                        <a:lnSpc>
                          <a:spcPct val="100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spc="-2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Slide</a:t>
                      </a:r>
                    </a:p>
                  </a:txBody>
                  <a:tcPr marL="0" marR="0" marT="0" marB="0">
                    <a:lnL w="12700">
                      <a:solidFill>
                        <a:srgbClr val="147437"/>
                      </a:solidFill>
                    </a:lnL>
                    <a:lnR w="12700">
                      <a:solidFill>
                        <a:srgbClr val="147437"/>
                      </a:solidFill>
                    </a:lnR>
                    <a:lnT w="12700">
                      <a:solidFill>
                        <a:srgbClr val="147437"/>
                      </a:solidFill>
                    </a:lnT>
                    <a:lnB w="12700">
                      <a:solidFill>
                        <a:srgbClr val="147437"/>
                      </a:solidFill>
                    </a:lnB>
                    <a:solidFill>
                      <a:srgbClr val="147437"/>
                    </a:solidFill>
                  </a:tcPr>
                </a:tc>
                <a:tc>
                  <a:txBody>
                    <a:bodyPr/>
                    <a:lstStyle/>
                    <a:p>
                      <a:pPr marL="44450" lvl="0" algn="l">
                        <a:lnSpc>
                          <a:spcPct val="100000"/>
                        </a:lnSpc>
                        <a:spcBef>
                          <a:spcPts val="40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Activity No</a:t>
                      </a:r>
                    </a:p>
                  </a:txBody>
                  <a:tcPr marL="0" marR="0" marT="0" marB="0">
                    <a:lnL w="12700">
                      <a:solidFill>
                        <a:srgbClr val="147437"/>
                      </a:solidFill>
                    </a:lnL>
                    <a:lnR w="12700">
                      <a:solidFill>
                        <a:srgbClr val="147437"/>
                      </a:solidFill>
                    </a:lnR>
                    <a:lnT w="12700">
                      <a:solidFill>
                        <a:srgbClr val="147437"/>
                      </a:solidFill>
                    </a:lnT>
                    <a:lnB w="12700">
                      <a:solidFill>
                        <a:srgbClr val="147437"/>
                      </a:solidFill>
                    </a:lnB>
                    <a:solidFill>
                      <a:srgbClr val="147437"/>
                    </a:solidFill>
                  </a:tcPr>
                </a:tc>
                <a:tc>
                  <a:txBody>
                    <a:bodyPr/>
                    <a:lstStyle/>
                    <a:p>
                      <a:pPr marL="44450" lvl="0" algn="l">
                        <a:lnSpc>
                          <a:spcPct val="100000"/>
                        </a:lnSpc>
                        <a:spcBef>
                          <a:spcPts val="40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Activity Name</a:t>
                      </a:r>
                    </a:p>
                  </a:txBody>
                  <a:tcPr marL="0" marR="0" marT="0" marB="0">
                    <a:lnL w="12700">
                      <a:solidFill>
                        <a:srgbClr val="147437"/>
                      </a:solidFill>
                    </a:lnL>
                    <a:lnR w="12700" cap="flat" cmpd="sng" algn="ctr">
                      <a:solidFill>
                        <a:srgbClr val="147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147437"/>
                      </a:solidFill>
                    </a:lnT>
                    <a:lnB w="12700">
                      <a:solidFill>
                        <a:srgbClr val="147437"/>
                      </a:solidFill>
                    </a:lnB>
                    <a:solidFill>
                      <a:srgbClr val="147437"/>
                    </a:solidFill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Description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147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147437"/>
                      </a:solidFill>
                    </a:lnR>
                    <a:lnT w="12700" cap="flat" cmpd="sng" algn="ctr">
                      <a:solidFill>
                        <a:srgbClr val="147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7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743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3308803"/>
                  </a:ext>
                </a:extLst>
              </a:tr>
              <a:tr h="56244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b="1" dirty="0">
                          <a:solidFill>
                            <a:srgbClr val="14743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>
                    <a:lnL w="12700">
                      <a:solidFill>
                        <a:srgbClr val="147437"/>
                      </a:solidFill>
                    </a:lnL>
                    <a:lnR w="12700" cap="flat" cmpd="sng" algn="ctr">
                      <a:solidFill>
                        <a:srgbClr val="147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7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7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4450" marR="83820" algn="l">
                        <a:lnSpc>
                          <a:spcPct val="100000"/>
                        </a:lnSpc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147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7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7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7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4450" lvl="0" algn="l">
                        <a:lnSpc>
                          <a:spcPct val="100000"/>
                        </a:lnSpc>
                        <a:spcBef>
                          <a:spcPts val="40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Revisiting our Brave Space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147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7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7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7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4450" lvl="0" algn="l">
                        <a:lnSpc>
                          <a:spcPct val="100000"/>
                        </a:lnSpc>
                        <a:spcBef>
                          <a:spcPts val="40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Devising a question for a classmate about the Brave Space Agreement (individual work)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147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147437"/>
                      </a:solidFill>
                    </a:lnR>
                    <a:lnT w="12700" cap="flat" cmpd="sng" algn="ctr">
                      <a:solidFill>
                        <a:srgbClr val="147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7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01668205"/>
                  </a:ext>
                </a:extLst>
              </a:tr>
              <a:tr h="59689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b="1" dirty="0">
                          <a:solidFill>
                            <a:srgbClr val="14743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>
                      <a:solidFill>
                        <a:srgbClr val="147437"/>
                      </a:solidFill>
                    </a:lnL>
                    <a:lnR w="12700" cap="flat" cmpd="sng" algn="ctr">
                      <a:solidFill>
                        <a:srgbClr val="147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7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7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800" marR="154940" algn="l">
                        <a:lnSpc>
                          <a:spcPct val="100000"/>
                        </a:lnSpc>
                        <a:spcBef>
                          <a:spcPts val="51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147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7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7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7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800" lvl="0" algn="l">
                        <a:lnSpc>
                          <a:spcPct val="100000"/>
                        </a:lnSpc>
                        <a:spcBef>
                          <a:spcPts val="509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Picturing a home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147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7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7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7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800" lvl="0" algn="l">
                        <a:lnSpc>
                          <a:spcPct val="100000"/>
                        </a:lnSpc>
                        <a:spcBef>
                          <a:spcPts val="509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Picturing the Tuam Mother and Baby home based on historical descriptions (individual work)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147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147437"/>
                      </a:solidFill>
                    </a:lnR>
                    <a:lnT w="12700" cap="flat" cmpd="sng" algn="ctr">
                      <a:solidFill>
                        <a:srgbClr val="147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7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3924854"/>
                  </a:ext>
                </a:extLst>
              </a:tr>
              <a:tr h="596898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buNone/>
                      </a:pPr>
                      <a:r>
                        <a:rPr lang="en-US" sz="1600" b="1" dirty="0">
                          <a:solidFill>
                            <a:srgbClr val="14743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12700">
                      <a:solidFill>
                        <a:srgbClr val="147437"/>
                      </a:solidFill>
                    </a:lnL>
                    <a:lnR w="12700" cap="flat" cmpd="sng" algn="ctr">
                      <a:solidFill>
                        <a:srgbClr val="147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7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7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800" lvl="0" algn="l">
                        <a:lnSpc>
                          <a:spcPct val="100000"/>
                        </a:lnSpc>
                        <a:spcBef>
                          <a:spcPts val="509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147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7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7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7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800" lvl="0" algn="l" rtl="0">
                        <a:lnSpc>
                          <a:spcPct val="100000"/>
                        </a:lnSpc>
                        <a:spcBef>
                          <a:spcPts val="509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Timeline of a home</a:t>
                      </a:r>
                      <a:r>
                        <a:rPr lang="en-US" sz="1600" b="0" dirty="0">
                          <a:solidFill>
                            <a:srgbClr val="14743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147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7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7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7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800" lvl="0" algn="l">
                        <a:lnSpc>
                          <a:spcPct val="100000"/>
                        </a:lnSpc>
                        <a:spcBef>
                          <a:spcPts val="509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Human timeline of the Tuam home (individual work, small group work)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147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147437"/>
                      </a:solidFill>
                    </a:lnR>
                    <a:lnT w="12700" cap="flat" cmpd="sng" algn="ctr">
                      <a:solidFill>
                        <a:srgbClr val="147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7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890819"/>
                  </a:ext>
                </a:extLst>
              </a:tr>
              <a:tr h="596898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buNone/>
                      </a:pPr>
                      <a:r>
                        <a:rPr lang="en-US" sz="1600" b="1" dirty="0">
                          <a:solidFill>
                            <a:srgbClr val="14743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12700">
                      <a:solidFill>
                        <a:srgbClr val="147437"/>
                      </a:solidFill>
                    </a:lnL>
                    <a:lnR w="12700" cap="flat" cmpd="sng" algn="ctr">
                      <a:solidFill>
                        <a:srgbClr val="147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147437"/>
                      </a:solidFill>
                    </a:lnT>
                    <a:lnB w="12700" cap="flat" cmpd="sng" algn="ctr">
                      <a:solidFill>
                        <a:srgbClr val="147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800" lvl="0" algn="l">
                        <a:lnSpc>
                          <a:spcPct val="100000"/>
                        </a:lnSpc>
                        <a:spcBef>
                          <a:spcPts val="509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147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7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147437"/>
                      </a:solidFill>
                    </a:lnT>
                    <a:lnB w="12700" cap="flat" cmpd="sng" algn="ctr">
                      <a:solidFill>
                        <a:srgbClr val="147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800" lvl="0" algn="l" rtl="0">
                        <a:lnSpc>
                          <a:spcPct val="100000"/>
                        </a:lnSpc>
                        <a:spcBef>
                          <a:spcPts val="509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Connections to home</a:t>
                      </a:r>
                      <a:r>
                        <a:rPr lang="en-US" sz="1600" b="0" dirty="0">
                          <a:solidFill>
                            <a:srgbClr val="14743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147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7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147437"/>
                      </a:solidFill>
                    </a:lnT>
                    <a:lnB w="12700" cap="flat" cmpd="sng" algn="ctr">
                      <a:solidFill>
                        <a:srgbClr val="147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800" lvl="0" algn="l">
                        <a:lnSpc>
                          <a:spcPct val="100000"/>
                        </a:lnSpc>
                        <a:spcBef>
                          <a:spcPts val="509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Identifying people/groups that lived in or were connected to the Tuam home (small group work)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147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147437"/>
                      </a:solidFill>
                    </a:lnR>
                    <a:lnT w="12700" cap="flat" cmpd="sng" algn="ctr">
                      <a:solidFill>
                        <a:srgbClr val="147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7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0258074"/>
                  </a:ext>
                </a:extLst>
              </a:tr>
              <a:tr h="596898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buNone/>
                      </a:pPr>
                      <a:r>
                        <a:rPr lang="en-US" sz="1600" b="1" dirty="0">
                          <a:solidFill>
                            <a:srgbClr val="14743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>
                    <a:lnL w="12700">
                      <a:solidFill>
                        <a:srgbClr val="147437"/>
                      </a:solidFill>
                    </a:lnL>
                    <a:lnR w="12700" cap="flat" cmpd="sng" algn="ctr">
                      <a:solidFill>
                        <a:srgbClr val="147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147437"/>
                      </a:solidFill>
                    </a:lnT>
                    <a:lnB w="12700" cap="flat" cmpd="sng" algn="ctr">
                      <a:solidFill>
                        <a:srgbClr val="147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800" lvl="0" algn="l">
                        <a:lnSpc>
                          <a:spcPct val="100000"/>
                        </a:lnSpc>
                        <a:spcBef>
                          <a:spcPts val="509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147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7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147437"/>
                      </a:solidFill>
                    </a:lnT>
                    <a:lnB w="12700" cap="flat" cmpd="sng" algn="ctr">
                      <a:solidFill>
                        <a:srgbClr val="147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800" lvl="0" algn="l">
                        <a:lnSpc>
                          <a:spcPct val="100000"/>
                        </a:lnSpc>
                        <a:spcBef>
                          <a:spcPts val="509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Responsibility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147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7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147437"/>
                      </a:solidFill>
                    </a:lnT>
                    <a:lnB w="12700" cap="flat" cmpd="sng" algn="ctr">
                      <a:solidFill>
                        <a:srgbClr val="147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800" lvl="0" algn="l">
                        <a:lnSpc>
                          <a:spcPct val="100000"/>
                        </a:lnSpc>
                        <a:spcBef>
                          <a:spcPts val="509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Responsibility for Mother and Baby homes (whole class discussion)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147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147437"/>
                      </a:solidFill>
                    </a:lnR>
                    <a:lnT w="12700" cap="flat" cmpd="sng" algn="ctr">
                      <a:solidFill>
                        <a:srgbClr val="147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7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4905086"/>
                  </a:ext>
                </a:extLst>
              </a:tr>
              <a:tr h="59689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</a:pPr>
                      <a:r>
                        <a:rPr lang="en-US" sz="1600" b="1" dirty="0">
                          <a:solidFill>
                            <a:srgbClr val="14743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0" marR="0" marT="0" marB="0">
                    <a:lnL w="12700">
                      <a:solidFill>
                        <a:srgbClr val="147437"/>
                      </a:solidFill>
                    </a:lnL>
                    <a:lnR w="12700" cap="flat" cmpd="sng" algn="ctr">
                      <a:solidFill>
                        <a:srgbClr val="147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147437"/>
                      </a:solidFill>
                    </a:lnT>
                    <a:lnB w="12700" cap="flat" cmpd="sng" algn="ctr">
                      <a:solidFill>
                        <a:srgbClr val="147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4450" marR="83820" algn="l">
                        <a:lnSpc>
                          <a:spcPct val="100000"/>
                        </a:lnSpc>
                        <a:spcBef>
                          <a:spcPts val="405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147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7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147437"/>
                      </a:solidFill>
                    </a:lnT>
                    <a:lnB w="12700" cap="flat" cmpd="sng" algn="ctr">
                      <a:solidFill>
                        <a:srgbClr val="147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4450" lvl="0" algn="l">
                        <a:lnSpc>
                          <a:spcPct val="100000"/>
                        </a:lnSpc>
                        <a:spcBef>
                          <a:spcPts val="40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Mapping the homes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147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7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147437"/>
                      </a:solidFill>
                    </a:lnT>
                    <a:lnB w="12700" cap="flat" cmpd="sng" algn="ctr">
                      <a:solidFill>
                        <a:srgbClr val="147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4445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0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Locating Mother and Baby homes (teacher input and demonstration, pair work)</a:t>
                      </a:r>
                      <a:r>
                        <a:rPr lang="en-US" sz="1600" i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i="0" dirty="0">
                          <a:solidFill>
                            <a:srgbClr val="14743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NB: </a:t>
                      </a:r>
                      <a:r>
                        <a:rPr lang="en-US" sz="1600" b="0" i="0" dirty="0">
                          <a:solidFill>
                            <a:srgbClr val="14743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Internet access required here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147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147437"/>
                      </a:solidFill>
                    </a:lnR>
                    <a:lnT w="12700" cap="flat" cmpd="sng" algn="ctr">
                      <a:solidFill>
                        <a:srgbClr val="147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7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08792313"/>
                  </a:ext>
                </a:extLst>
              </a:tr>
              <a:tr h="483897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buNone/>
                      </a:pPr>
                      <a:r>
                        <a:rPr lang="en-US" sz="1600" dirty="0">
                          <a:solidFill>
                            <a:srgbClr val="147437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marL="0" marR="0" marT="0" marB="0">
                    <a:lnL w="12700">
                      <a:solidFill>
                        <a:srgbClr val="147437"/>
                      </a:solidFill>
                    </a:lnL>
                    <a:lnR w="12700" cap="flat" cmpd="sng" algn="ctr">
                      <a:solidFill>
                        <a:srgbClr val="147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7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7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800" lvl="0" algn="l">
                        <a:lnSpc>
                          <a:spcPct val="100000"/>
                        </a:lnSpc>
                        <a:spcBef>
                          <a:spcPts val="509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147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7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7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7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800" lvl="0" algn="l">
                        <a:lnSpc>
                          <a:spcPct val="100000"/>
                        </a:lnSpc>
                        <a:spcBef>
                          <a:spcPts val="509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Pause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147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47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47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7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50800" lvl="0" algn="l">
                        <a:lnSpc>
                          <a:spcPct val="100000"/>
                        </a:lnSpc>
                        <a:spcBef>
                          <a:spcPts val="509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Reflection (individual work)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147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147437"/>
                      </a:solidFill>
                    </a:lnR>
                    <a:lnT w="12700" cap="flat" cmpd="sng" algn="ctr">
                      <a:solidFill>
                        <a:srgbClr val="147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4743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5868550"/>
                  </a:ext>
                </a:extLst>
              </a:tr>
            </a:tbl>
          </a:graphicData>
        </a:graphic>
      </p:graphicFrame>
      <p:pic>
        <p:nvPicPr>
          <p:cNvPr id="9" name="Picture 6" descr="Shape, square&#10;&#10;Description automatically generated">
            <a:extLst>
              <a:ext uri="{FF2B5EF4-FFF2-40B4-BE49-F238E27FC236}">
                <a16:creationId xmlns:a16="http://schemas.microsoft.com/office/drawing/2014/main" id="{0D900846-6FEA-7F52-83EF-6773E9248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090" y="1306813"/>
            <a:ext cx="10494577" cy="927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E2326A-F2BE-A45A-AA63-D08254FACFC9}"/>
              </a:ext>
            </a:extLst>
          </p:cNvPr>
          <p:cNvSpPr txBox="1"/>
          <p:nvPr/>
        </p:nvSpPr>
        <p:spPr>
          <a:xfrm>
            <a:off x="838200" y="6283338"/>
            <a:ext cx="5613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14743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See ‘</a:t>
            </a:r>
            <a:r>
              <a:rPr lang="en-GB" sz="1600" dirty="0"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</a:rPr>
              <a:t>JC History Unit 2_Activities 3 &amp; 4_Timeline cards.pdf’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ight Brace 3">
            <a:extLst>
              <a:ext uri="{FF2B5EF4-FFF2-40B4-BE49-F238E27FC236}">
                <a16:creationId xmlns:a16="http://schemas.microsoft.com/office/drawing/2014/main" id="{B180C893-DAB6-DC19-EAE2-A30C1B3737CF}"/>
              </a:ext>
            </a:extLst>
          </p:cNvPr>
          <p:cNvSpPr/>
          <p:nvPr/>
        </p:nvSpPr>
        <p:spPr>
          <a:xfrm>
            <a:off x="6451288" y="6215869"/>
            <a:ext cx="316302" cy="473492"/>
          </a:xfrm>
          <a:prstGeom prst="rightBrace">
            <a:avLst/>
          </a:prstGeom>
          <a:ln>
            <a:solidFill>
              <a:srgbClr val="29A94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81569A7-D95F-C5A3-BA4C-98820C044F31}"/>
              </a:ext>
            </a:extLst>
          </p:cNvPr>
          <p:cNvSpPr txBox="1"/>
          <p:nvPr/>
        </p:nvSpPr>
        <p:spPr>
          <a:xfrm>
            <a:off x="6767590" y="6283338"/>
            <a:ext cx="3485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Teacher preparation required</a:t>
            </a:r>
          </a:p>
        </p:txBody>
      </p:sp>
    </p:spTree>
    <p:extLst>
      <p:ext uri="{BB962C8B-B14F-4D97-AF65-F5344CB8AC3E}">
        <p14:creationId xmlns:p14="http://schemas.microsoft.com/office/powerpoint/2010/main" val="1966409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C5BAE-D03F-098B-32D3-B566BE14D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110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Activity 1: Revisiting our Brave Space</a:t>
            </a:r>
          </a:p>
        </p:txBody>
      </p:sp>
      <p:pic>
        <p:nvPicPr>
          <p:cNvPr id="9" name="Picture 6" descr="Shape, square&#10;&#10;Description automatically generated">
            <a:extLst>
              <a:ext uri="{FF2B5EF4-FFF2-40B4-BE49-F238E27FC236}">
                <a16:creationId xmlns:a16="http://schemas.microsoft.com/office/drawing/2014/main" id="{0D900846-6FEA-7F52-83EF-6773E9248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090" y="1331989"/>
            <a:ext cx="10494577" cy="9278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0E18508-4DC4-A325-A417-C52632FFFFBA}"/>
              </a:ext>
            </a:extLst>
          </p:cNvPr>
          <p:cNvSpPr/>
          <p:nvPr/>
        </p:nvSpPr>
        <p:spPr>
          <a:xfrm>
            <a:off x="883668" y="1894933"/>
            <a:ext cx="10463999" cy="4316397"/>
          </a:xfrm>
          <a:custGeom>
            <a:avLst/>
            <a:gdLst>
              <a:gd name="connsiteX0" fmla="*/ 0 w 10463999"/>
              <a:gd name="connsiteY0" fmla="*/ 719414 h 4316397"/>
              <a:gd name="connsiteX1" fmla="*/ 719414 w 10463999"/>
              <a:gd name="connsiteY1" fmla="*/ 0 h 4316397"/>
              <a:gd name="connsiteX2" fmla="*/ 1012732 w 10463999"/>
              <a:gd name="connsiteY2" fmla="*/ 0 h 4316397"/>
              <a:gd name="connsiteX3" fmla="*/ 1306050 w 10463999"/>
              <a:gd name="connsiteY3" fmla="*/ 0 h 4316397"/>
              <a:gd name="connsiteX4" fmla="*/ 1779872 w 10463999"/>
              <a:gd name="connsiteY4" fmla="*/ 0 h 4316397"/>
              <a:gd name="connsiteX5" fmla="*/ 2434196 w 10463999"/>
              <a:gd name="connsiteY5" fmla="*/ 0 h 4316397"/>
              <a:gd name="connsiteX6" fmla="*/ 2727515 w 10463999"/>
              <a:gd name="connsiteY6" fmla="*/ 0 h 4316397"/>
              <a:gd name="connsiteX7" fmla="*/ 3291588 w 10463999"/>
              <a:gd name="connsiteY7" fmla="*/ 0 h 4316397"/>
              <a:gd name="connsiteX8" fmla="*/ 3765409 w 10463999"/>
              <a:gd name="connsiteY8" fmla="*/ 0 h 4316397"/>
              <a:gd name="connsiteX9" fmla="*/ 4239231 w 10463999"/>
              <a:gd name="connsiteY9" fmla="*/ 0 h 4316397"/>
              <a:gd name="connsiteX10" fmla="*/ 4532549 w 10463999"/>
              <a:gd name="connsiteY10" fmla="*/ 0 h 4316397"/>
              <a:gd name="connsiteX11" fmla="*/ 4916119 w 10463999"/>
              <a:gd name="connsiteY11" fmla="*/ 0 h 4316397"/>
              <a:gd name="connsiteX12" fmla="*/ 5209437 w 10463999"/>
              <a:gd name="connsiteY12" fmla="*/ 0 h 4316397"/>
              <a:gd name="connsiteX13" fmla="*/ 5954013 w 10463999"/>
              <a:gd name="connsiteY13" fmla="*/ 0 h 4316397"/>
              <a:gd name="connsiteX14" fmla="*/ 6427835 w 10463999"/>
              <a:gd name="connsiteY14" fmla="*/ 0 h 4316397"/>
              <a:gd name="connsiteX15" fmla="*/ 6721153 w 10463999"/>
              <a:gd name="connsiteY15" fmla="*/ 0 h 4316397"/>
              <a:gd name="connsiteX16" fmla="*/ 7375478 w 10463999"/>
              <a:gd name="connsiteY16" fmla="*/ 0 h 4316397"/>
              <a:gd name="connsiteX17" fmla="*/ 7849299 w 10463999"/>
              <a:gd name="connsiteY17" fmla="*/ 0 h 4316397"/>
              <a:gd name="connsiteX18" fmla="*/ 8503624 w 10463999"/>
              <a:gd name="connsiteY18" fmla="*/ 0 h 4316397"/>
              <a:gd name="connsiteX19" fmla="*/ 8887194 w 10463999"/>
              <a:gd name="connsiteY19" fmla="*/ 0 h 4316397"/>
              <a:gd name="connsiteX20" fmla="*/ 9744585 w 10463999"/>
              <a:gd name="connsiteY20" fmla="*/ 0 h 4316397"/>
              <a:gd name="connsiteX21" fmla="*/ 10463999 w 10463999"/>
              <a:gd name="connsiteY21" fmla="*/ 719414 h 4316397"/>
              <a:gd name="connsiteX22" fmla="*/ 10463999 w 10463999"/>
              <a:gd name="connsiteY22" fmla="*/ 1352479 h 4316397"/>
              <a:gd name="connsiteX23" fmla="*/ 10463999 w 10463999"/>
              <a:gd name="connsiteY23" fmla="*/ 1899217 h 4316397"/>
              <a:gd name="connsiteX24" fmla="*/ 10463999 w 10463999"/>
              <a:gd name="connsiteY24" fmla="*/ 2388404 h 4316397"/>
              <a:gd name="connsiteX25" fmla="*/ 10463999 w 10463999"/>
              <a:gd name="connsiteY25" fmla="*/ 2877591 h 4316397"/>
              <a:gd name="connsiteX26" fmla="*/ 10463999 w 10463999"/>
              <a:gd name="connsiteY26" fmla="*/ 3596983 h 4316397"/>
              <a:gd name="connsiteX27" fmla="*/ 9744585 w 10463999"/>
              <a:gd name="connsiteY27" fmla="*/ 4316397 h 4316397"/>
              <a:gd name="connsiteX28" fmla="*/ 9090260 w 10463999"/>
              <a:gd name="connsiteY28" fmla="*/ 4316397 h 4316397"/>
              <a:gd name="connsiteX29" fmla="*/ 8435935 w 10463999"/>
              <a:gd name="connsiteY29" fmla="*/ 4316397 h 4316397"/>
              <a:gd name="connsiteX30" fmla="*/ 7962114 w 10463999"/>
              <a:gd name="connsiteY30" fmla="*/ 4316397 h 4316397"/>
              <a:gd name="connsiteX31" fmla="*/ 7488292 w 10463999"/>
              <a:gd name="connsiteY31" fmla="*/ 4316397 h 4316397"/>
              <a:gd name="connsiteX32" fmla="*/ 7104722 w 10463999"/>
              <a:gd name="connsiteY32" fmla="*/ 4316397 h 4316397"/>
              <a:gd name="connsiteX33" fmla="*/ 6540649 w 10463999"/>
              <a:gd name="connsiteY33" fmla="*/ 4316397 h 4316397"/>
              <a:gd name="connsiteX34" fmla="*/ 5796073 w 10463999"/>
              <a:gd name="connsiteY34" fmla="*/ 4316397 h 4316397"/>
              <a:gd name="connsiteX35" fmla="*/ 5502755 w 10463999"/>
              <a:gd name="connsiteY35" fmla="*/ 4316397 h 4316397"/>
              <a:gd name="connsiteX36" fmla="*/ 5209437 w 10463999"/>
              <a:gd name="connsiteY36" fmla="*/ 4316397 h 4316397"/>
              <a:gd name="connsiteX37" fmla="*/ 4825867 w 10463999"/>
              <a:gd name="connsiteY37" fmla="*/ 4316397 h 4316397"/>
              <a:gd name="connsiteX38" fmla="*/ 4442297 w 10463999"/>
              <a:gd name="connsiteY38" fmla="*/ 4316397 h 4316397"/>
              <a:gd name="connsiteX39" fmla="*/ 4058727 w 10463999"/>
              <a:gd name="connsiteY39" fmla="*/ 4316397 h 4316397"/>
              <a:gd name="connsiteX40" fmla="*/ 3675158 w 10463999"/>
              <a:gd name="connsiteY40" fmla="*/ 4316397 h 4316397"/>
              <a:gd name="connsiteX41" fmla="*/ 3020833 w 10463999"/>
              <a:gd name="connsiteY41" fmla="*/ 4316397 h 4316397"/>
              <a:gd name="connsiteX42" fmla="*/ 2637263 w 10463999"/>
              <a:gd name="connsiteY42" fmla="*/ 4316397 h 4316397"/>
              <a:gd name="connsiteX43" fmla="*/ 2163441 w 10463999"/>
              <a:gd name="connsiteY43" fmla="*/ 4316397 h 4316397"/>
              <a:gd name="connsiteX44" fmla="*/ 1509116 w 10463999"/>
              <a:gd name="connsiteY44" fmla="*/ 4316397 h 4316397"/>
              <a:gd name="connsiteX45" fmla="*/ 719414 w 10463999"/>
              <a:gd name="connsiteY45" fmla="*/ 4316397 h 4316397"/>
              <a:gd name="connsiteX46" fmla="*/ 0 w 10463999"/>
              <a:gd name="connsiteY46" fmla="*/ 3596983 h 4316397"/>
              <a:gd name="connsiteX47" fmla="*/ 0 w 10463999"/>
              <a:gd name="connsiteY47" fmla="*/ 2963918 h 4316397"/>
              <a:gd name="connsiteX48" fmla="*/ 0 w 10463999"/>
              <a:gd name="connsiteY48" fmla="*/ 2388404 h 4316397"/>
              <a:gd name="connsiteX49" fmla="*/ 0 w 10463999"/>
              <a:gd name="connsiteY49" fmla="*/ 1812890 h 4316397"/>
              <a:gd name="connsiteX50" fmla="*/ 0 w 10463999"/>
              <a:gd name="connsiteY50" fmla="*/ 719414 h 4316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10463999" h="4316397" extrusionOk="0">
                <a:moveTo>
                  <a:pt x="0" y="719414"/>
                </a:moveTo>
                <a:cubicBezTo>
                  <a:pt x="48911" y="279286"/>
                  <a:pt x="256956" y="-16464"/>
                  <a:pt x="719414" y="0"/>
                </a:cubicBezTo>
                <a:cubicBezTo>
                  <a:pt x="835670" y="-17378"/>
                  <a:pt x="895123" y="15695"/>
                  <a:pt x="1012732" y="0"/>
                </a:cubicBezTo>
                <a:cubicBezTo>
                  <a:pt x="1130341" y="-15695"/>
                  <a:pt x="1222447" y="10454"/>
                  <a:pt x="1306050" y="0"/>
                </a:cubicBezTo>
                <a:cubicBezTo>
                  <a:pt x="1389653" y="-10454"/>
                  <a:pt x="1548072" y="41993"/>
                  <a:pt x="1779872" y="0"/>
                </a:cubicBezTo>
                <a:cubicBezTo>
                  <a:pt x="2011672" y="-41993"/>
                  <a:pt x="2146389" y="46177"/>
                  <a:pt x="2434196" y="0"/>
                </a:cubicBezTo>
                <a:cubicBezTo>
                  <a:pt x="2722003" y="-46177"/>
                  <a:pt x="2591740" y="16788"/>
                  <a:pt x="2727515" y="0"/>
                </a:cubicBezTo>
                <a:cubicBezTo>
                  <a:pt x="2863290" y="-16788"/>
                  <a:pt x="3013779" y="30820"/>
                  <a:pt x="3291588" y="0"/>
                </a:cubicBezTo>
                <a:cubicBezTo>
                  <a:pt x="3569397" y="-30820"/>
                  <a:pt x="3573460" y="21551"/>
                  <a:pt x="3765409" y="0"/>
                </a:cubicBezTo>
                <a:cubicBezTo>
                  <a:pt x="3957358" y="-21551"/>
                  <a:pt x="4054223" y="28977"/>
                  <a:pt x="4239231" y="0"/>
                </a:cubicBezTo>
                <a:cubicBezTo>
                  <a:pt x="4424239" y="-28977"/>
                  <a:pt x="4417379" y="3392"/>
                  <a:pt x="4532549" y="0"/>
                </a:cubicBezTo>
                <a:cubicBezTo>
                  <a:pt x="4647719" y="-3392"/>
                  <a:pt x="4735120" y="9254"/>
                  <a:pt x="4916119" y="0"/>
                </a:cubicBezTo>
                <a:cubicBezTo>
                  <a:pt x="5097118" y="-9254"/>
                  <a:pt x="5126372" y="24957"/>
                  <a:pt x="5209437" y="0"/>
                </a:cubicBezTo>
                <a:cubicBezTo>
                  <a:pt x="5292502" y="-24957"/>
                  <a:pt x="5614653" y="59829"/>
                  <a:pt x="5954013" y="0"/>
                </a:cubicBezTo>
                <a:cubicBezTo>
                  <a:pt x="6293373" y="-59829"/>
                  <a:pt x="6286915" y="19130"/>
                  <a:pt x="6427835" y="0"/>
                </a:cubicBezTo>
                <a:cubicBezTo>
                  <a:pt x="6568755" y="-19130"/>
                  <a:pt x="6589815" y="22052"/>
                  <a:pt x="6721153" y="0"/>
                </a:cubicBezTo>
                <a:cubicBezTo>
                  <a:pt x="6852491" y="-22052"/>
                  <a:pt x="7212549" y="70590"/>
                  <a:pt x="7375478" y="0"/>
                </a:cubicBezTo>
                <a:cubicBezTo>
                  <a:pt x="7538408" y="-70590"/>
                  <a:pt x="7648387" y="52134"/>
                  <a:pt x="7849299" y="0"/>
                </a:cubicBezTo>
                <a:cubicBezTo>
                  <a:pt x="8050211" y="-52134"/>
                  <a:pt x="8304736" y="25645"/>
                  <a:pt x="8503624" y="0"/>
                </a:cubicBezTo>
                <a:cubicBezTo>
                  <a:pt x="8702513" y="-25645"/>
                  <a:pt x="8734658" y="6604"/>
                  <a:pt x="8887194" y="0"/>
                </a:cubicBezTo>
                <a:cubicBezTo>
                  <a:pt x="9039730" y="-6604"/>
                  <a:pt x="9519504" y="81187"/>
                  <a:pt x="9744585" y="0"/>
                </a:cubicBezTo>
                <a:cubicBezTo>
                  <a:pt x="10105180" y="30572"/>
                  <a:pt x="10407390" y="253963"/>
                  <a:pt x="10463999" y="719414"/>
                </a:cubicBezTo>
                <a:cubicBezTo>
                  <a:pt x="10483137" y="944281"/>
                  <a:pt x="10441800" y="1059902"/>
                  <a:pt x="10463999" y="1352479"/>
                </a:cubicBezTo>
                <a:cubicBezTo>
                  <a:pt x="10486198" y="1645057"/>
                  <a:pt x="10454642" y="1755815"/>
                  <a:pt x="10463999" y="1899217"/>
                </a:cubicBezTo>
                <a:cubicBezTo>
                  <a:pt x="10473356" y="2042619"/>
                  <a:pt x="10433309" y="2193826"/>
                  <a:pt x="10463999" y="2388404"/>
                </a:cubicBezTo>
                <a:cubicBezTo>
                  <a:pt x="10494689" y="2582982"/>
                  <a:pt x="10412822" y="2637795"/>
                  <a:pt x="10463999" y="2877591"/>
                </a:cubicBezTo>
                <a:cubicBezTo>
                  <a:pt x="10515176" y="3117387"/>
                  <a:pt x="10381395" y="3264418"/>
                  <a:pt x="10463999" y="3596983"/>
                </a:cubicBezTo>
                <a:cubicBezTo>
                  <a:pt x="10494910" y="4011133"/>
                  <a:pt x="10203956" y="4342760"/>
                  <a:pt x="9744585" y="4316397"/>
                </a:cubicBezTo>
                <a:cubicBezTo>
                  <a:pt x="9423034" y="4353275"/>
                  <a:pt x="9273433" y="4249235"/>
                  <a:pt x="9090260" y="4316397"/>
                </a:cubicBezTo>
                <a:cubicBezTo>
                  <a:pt x="8907088" y="4383559"/>
                  <a:pt x="8711309" y="4269069"/>
                  <a:pt x="8435935" y="4316397"/>
                </a:cubicBezTo>
                <a:cubicBezTo>
                  <a:pt x="8160561" y="4363725"/>
                  <a:pt x="8083944" y="4305224"/>
                  <a:pt x="7962114" y="4316397"/>
                </a:cubicBezTo>
                <a:cubicBezTo>
                  <a:pt x="7840284" y="4327570"/>
                  <a:pt x="7668021" y="4308476"/>
                  <a:pt x="7488292" y="4316397"/>
                </a:cubicBezTo>
                <a:cubicBezTo>
                  <a:pt x="7308563" y="4324318"/>
                  <a:pt x="7212021" y="4301517"/>
                  <a:pt x="7104722" y="4316397"/>
                </a:cubicBezTo>
                <a:cubicBezTo>
                  <a:pt x="6997423" y="4331277"/>
                  <a:pt x="6812764" y="4271953"/>
                  <a:pt x="6540649" y="4316397"/>
                </a:cubicBezTo>
                <a:cubicBezTo>
                  <a:pt x="6268534" y="4360841"/>
                  <a:pt x="5991752" y="4249721"/>
                  <a:pt x="5796073" y="4316397"/>
                </a:cubicBezTo>
                <a:cubicBezTo>
                  <a:pt x="5600394" y="4383073"/>
                  <a:pt x="5591991" y="4307542"/>
                  <a:pt x="5502755" y="4316397"/>
                </a:cubicBezTo>
                <a:cubicBezTo>
                  <a:pt x="5413519" y="4325252"/>
                  <a:pt x="5291904" y="4308112"/>
                  <a:pt x="5209437" y="4316397"/>
                </a:cubicBezTo>
                <a:cubicBezTo>
                  <a:pt x="5126970" y="4324682"/>
                  <a:pt x="4956326" y="4300533"/>
                  <a:pt x="4825867" y="4316397"/>
                </a:cubicBezTo>
                <a:cubicBezTo>
                  <a:pt x="4695408" y="4332261"/>
                  <a:pt x="4542162" y="4293925"/>
                  <a:pt x="4442297" y="4316397"/>
                </a:cubicBezTo>
                <a:cubicBezTo>
                  <a:pt x="4342432" y="4338869"/>
                  <a:pt x="4168894" y="4277823"/>
                  <a:pt x="4058727" y="4316397"/>
                </a:cubicBezTo>
                <a:cubicBezTo>
                  <a:pt x="3948560" y="4354971"/>
                  <a:pt x="3814862" y="4315931"/>
                  <a:pt x="3675158" y="4316397"/>
                </a:cubicBezTo>
                <a:cubicBezTo>
                  <a:pt x="3535454" y="4316863"/>
                  <a:pt x="3192992" y="4238516"/>
                  <a:pt x="3020833" y="4316397"/>
                </a:cubicBezTo>
                <a:cubicBezTo>
                  <a:pt x="2848674" y="4394278"/>
                  <a:pt x="2781523" y="4292789"/>
                  <a:pt x="2637263" y="4316397"/>
                </a:cubicBezTo>
                <a:cubicBezTo>
                  <a:pt x="2493003" y="4340005"/>
                  <a:pt x="2364206" y="4315182"/>
                  <a:pt x="2163441" y="4316397"/>
                </a:cubicBezTo>
                <a:cubicBezTo>
                  <a:pt x="1962676" y="4317612"/>
                  <a:pt x="1688044" y="4238666"/>
                  <a:pt x="1509116" y="4316397"/>
                </a:cubicBezTo>
                <a:cubicBezTo>
                  <a:pt x="1330188" y="4394128"/>
                  <a:pt x="1103045" y="4261780"/>
                  <a:pt x="719414" y="4316397"/>
                </a:cubicBezTo>
                <a:cubicBezTo>
                  <a:pt x="366471" y="4318594"/>
                  <a:pt x="-45378" y="3988793"/>
                  <a:pt x="0" y="3596983"/>
                </a:cubicBezTo>
                <a:cubicBezTo>
                  <a:pt x="-12284" y="3360839"/>
                  <a:pt x="46421" y="3118724"/>
                  <a:pt x="0" y="2963918"/>
                </a:cubicBezTo>
                <a:cubicBezTo>
                  <a:pt x="-46421" y="2809113"/>
                  <a:pt x="1884" y="2515024"/>
                  <a:pt x="0" y="2388404"/>
                </a:cubicBezTo>
                <a:cubicBezTo>
                  <a:pt x="-1884" y="2261784"/>
                  <a:pt x="4573" y="1974774"/>
                  <a:pt x="0" y="1812890"/>
                </a:cubicBezTo>
                <a:cubicBezTo>
                  <a:pt x="-4573" y="1651006"/>
                  <a:pt x="114514" y="1097183"/>
                  <a:pt x="0" y="719414"/>
                </a:cubicBezTo>
                <a:close/>
              </a:path>
            </a:pathLst>
          </a:custGeom>
          <a:noFill/>
          <a:ln w="38100">
            <a:solidFill>
              <a:srgbClr val="92D050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825056982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32A980-6CAB-A8EF-2EFB-3B489AF2211D}"/>
              </a:ext>
            </a:extLst>
          </p:cNvPr>
          <p:cNvSpPr txBox="1"/>
          <p:nvPr/>
        </p:nvSpPr>
        <p:spPr>
          <a:xfrm>
            <a:off x="1075486" y="2184137"/>
            <a:ext cx="992574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Read our Brave Space Agreement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Focus on one part of the Agreement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Come up with one question for a friend asking whether they are living up to this part of the Agreement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Write your question on a piece of paper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Swap your question with a friend </a:t>
            </a:r>
            <a:r>
              <a:rPr lang="en-GB" sz="2400" u="sng" dirty="0"/>
              <a:t>to be answered at the end of this unit</a:t>
            </a:r>
          </a:p>
        </p:txBody>
      </p:sp>
    </p:spTree>
    <p:extLst>
      <p:ext uri="{BB962C8B-B14F-4D97-AF65-F5344CB8AC3E}">
        <p14:creationId xmlns:p14="http://schemas.microsoft.com/office/powerpoint/2010/main" val="2968685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C5BAE-D03F-098B-32D3-B566BE14DF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067" y="413653"/>
            <a:ext cx="10515600" cy="1286132"/>
          </a:xfrm>
        </p:spPr>
        <p:txBody>
          <a:bodyPr>
            <a:normAutofit/>
          </a:bodyPr>
          <a:lstStyle/>
          <a:p>
            <a:r>
              <a:rPr lang="en-US" b="1" dirty="0">
                <a:cs typeface="Calibri Light"/>
              </a:rPr>
              <a:t>Activity 2: Picturing a home</a:t>
            </a:r>
            <a:endParaRPr lang="en-US" b="1" dirty="0"/>
          </a:p>
        </p:txBody>
      </p:sp>
      <p:pic>
        <p:nvPicPr>
          <p:cNvPr id="9" name="Picture 6" descr="Shape, square&#10;&#10;Description automatically generated">
            <a:extLst>
              <a:ext uri="{FF2B5EF4-FFF2-40B4-BE49-F238E27FC236}">
                <a16:creationId xmlns:a16="http://schemas.microsoft.com/office/drawing/2014/main" id="{0D900846-6FEA-7F52-83EF-6773E92481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090" y="1306813"/>
            <a:ext cx="10494577" cy="92787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F480D45-7C66-0003-418C-C1D6E0E58AC1}"/>
              </a:ext>
            </a:extLst>
          </p:cNvPr>
          <p:cNvSpPr/>
          <p:nvPr/>
        </p:nvSpPr>
        <p:spPr>
          <a:xfrm>
            <a:off x="4435573" y="1699785"/>
            <a:ext cx="6842027" cy="3798269"/>
          </a:xfrm>
          <a:prstGeom prst="roundRect">
            <a:avLst/>
          </a:prstGeom>
          <a:noFill/>
          <a:ln>
            <a:solidFill>
              <a:srgbClr val="58893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0" name="Picture 2" descr="Pin stock vector. Illustration of button, push, silver - 8130684">
            <a:extLst>
              <a:ext uri="{FF2B5EF4-FFF2-40B4-BE49-F238E27FC236}">
                <a16:creationId xmlns:a16="http://schemas.microsoft.com/office/drawing/2014/main" id="{9B274CB5-E6DA-5059-CEC4-A0263311C4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4" t="11018" r="15024"/>
          <a:stretch/>
        </p:blipFill>
        <p:spPr bwMode="auto">
          <a:xfrm>
            <a:off x="4173703" y="1574150"/>
            <a:ext cx="498015" cy="564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2F7A25A-5106-CA9D-9308-6DD3CFD70975}"/>
              </a:ext>
            </a:extLst>
          </p:cNvPr>
          <p:cNvSpPr txBox="1"/>
          <p:nvPr/>
        </p:nvSpPr>
        <p:spPr>
          <a:xfrm>
            <a:off x="853090" y="2151045"/>
            <a:ext cx="3630478" cy="4001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i="1" kern="100" dirty="0">
                <a:solidFill>
                  <a:srgbClr val="19191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big open space and big grey stone walls. Each side of it was a three-storey building with a two-storey building in between, beautifully built walls like the Cathedral</a:t>
            </a:r>
            <a:r>
              <a:rPr lang="en-GB" sz="2000" b="1" kern="100" dirty="0">
                <a:solidFill>
                  <a:srgbClr val="19191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[in Tuam]</a:t>
            </a:r>
            <a:r>
              <a:rPr lang="en-GB" sz="2000" b="1" i="1" kern="100" dirty="0">
                <a:solidFill>
                  <a:srgbClr val="191919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cut stone, cold looking but beautifully built.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000" b="1" i="1" kern="100" dirty="0">
              <a:solidFill>
                <a:srgbClr val="19191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Julia Carter, who worked as a servant/gardener in the Mother and Baby home in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Tuam</a:t>
            </a:r>
            <a:endParaRPr lang="en-GB" b="1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474DC64-2959-E501-48D7-BB386B75B15C}"/>
              </a:ext>
            </a:extLst>
          </p:cNvPr>
          <p:cNvSpPr txBox="1"/>
          <p:nvPr/>
        </p:nvSpPr>
        <p:spPr>
          <a:xfrm>
            <a:off x="887229" y="2196745"/>
            <a:ext cx="3531001" cy="437042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The building, though spacious, was - like all such Institutional structures - primitive and irregularly spread out, in spite of the various renovations and improvements that had been made.</a:t>
            </a:r>
          </a:p>
          <a:p>
            <a:pPr>
              <a:defRPr/>
            </a:pPr>
            <a:endParaRPr lang="en-GB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Bon Secours nun</a:t>
            </a:r>
          </a:p>
          <a:p>
            <a:pPr>
              <a:defRPr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B02DBD0-47BC-F8C3-4C5A-EFBD33544802}"/>
              </a:ext>
            </a:extLst>
          </p:cNvPr>
          <p:cNvSpPr txBox="1"/>
          <p:nvPr/>
        </p:nvSpPr>
        <p:spPr>
          <a:xfrm>
            <a:off x="735028" y="2194442"/>
            <a:ext cx="3630478" cy="372409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2000" b="1" i="1" kern="0" dirty="0">
                <a:solidFill>
                  <a:srgbClr val="19191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mother and baby home was a strange place. It was a huge building, much bigger than anything else in Tuam, apart from the cathedral.’ </a:t>
            </a:r>
            <a:r>
              <a:rPr lang="en-GB" sz="2000" kern="0" dirty="0">
                <a:solidFill>
                  <a:srgbClr val="19191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There were </a:t>
            </a:r>
            <a:r>
              <a:rPr lang="en-GB" sz="2000" b="1" i="1" kern="0" dirty="0">
                <a:solidFill>
                  <a:srgbClr val="19191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‘glass shards embedded in the top’ </a:t>
            </a:r>
            <a:r>
              <a:rPr lang="en-GB" sz="2000" kern="0" dirty="0">
                <a:solidFill>
                  <a:srgbClr val="19191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the </a:t>
            </a:r>
            <a:r>
              <a:rPr lang="en-GB" sz="2000" b="1" i="1" kern="0" dirty="0">
                <a:solidFill>
                  <a:srgbClr val="19191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‘high stone wall’ surrounding the home.</a:t>
            </a:r>
          </a:p>
          <a:p>
            <a:pPr>
              <a:defRPr/>
            </a:pPr>
            <a:endParaRPr lang="en-GB" sz="2000" b="1" i="1" kern="0" dirty="0">
              <a:solidFill>
                <a:srgbClr val="191919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Catherine Corless, local historian and activist</a:t>
            </a:r>
            <a:endParaRPr lang="en-GB" b="1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672D388-C556-3E68-7705-281917A35BF9}"/>
              </a:ext>
            </a:extLst>
          </p:cNvPr>
          <p:cNvSpPr txBox="1"/>
          <p:nvPr/>
        </p:nvSpPr>
        <p:spPr>
          <a:xfrm>
            <a:off x="5653899" y="2783311"/>
            <a:ext cx="4405373" cy="1631216"/>
          </a:xfrm>
          <a:prstGeom prst="rect">
            <a:avLst/>
          </a:prstGeom>
          <a:solidFill>
            <a:srgbClr val="EBF4E9"/>
          </a:solidFill>
        </p:spPr>
        <p:txBody>
          <a:bodyPr wrap="square" rtlCol="0">
            <a:spAutoFit/>
          </a:bodyPr>
          <a:lstStyle/>
          <a:p>
            <a:pPr algn="ctr"/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For copyright reasons the photograph of the scale model of the </a:t>
            </a:r>
            <a:r>
              <a:rPr lang="en-GB" sz="1000" dirty="0" err="1">
                <a:latin typeface="Arial" panose="020B0604020202020204" pitchFamily="34" charset="0"/>
                <a:cs typeface="Arial" panose="020B0604020202020204" pitchFamily="34" charset="0"/>
              </a:rPr>
              <a:t>Tuam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home cannot be displayed in this editable version of the slides. </a:t>
            </a:r>
          </a:p>
          <a:p>
            <a:pPr algn="ctr"/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Instead, consider searching for an old photograph of the home online.</a:t>
            </a:r>
          </a:p>
          <a:p>
            <a:pPr algn="ctr"/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33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2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1E55982-F0C8-1291-F2A5-672C25B45B9C}"/>
              </a:ext>
            </a:extLst>
          </p:cNvPr>
          <p:cNvSpPr txBox="1"/>
          <p:nvPr/>
        </p:nvSpPr>
        <p:spPr>
          <a:xfrm>
            <a:off x="864000" y="1519724"/>
            <a:ext cx="104880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>
              <a:cs typeface="Calibri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591DF84-3857-1DC9-D51F-A06E2A224831}"/>
              </a:ext>
            </a:extLst>
          </p:cNvPr>
          <p:cNvGrpSpPr/>
          <p:nvPr/>
        </p:nvGrpSpPr>
        <p:grpSpPr>
          <a:xfrm>
            <a:off x="836853" y="1501797"/>
            <a:ext cx="10440747" cy="5101239"/>
            <a:chOff x="836853" y="1501797"/>
            <a:chExt cx="10440747" cy="510123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FB7D4787-4D97-A3F0-FB2B-479323D775CF}"/>
                </a:ext>
              </a:extLst>
            </p:cNvPr>
            <p:cNvSpPr txBox="1"/>
            <p:nvPr/>
          </p:nvSpPr>
          <p:spPr>
            <a:xfrm>
              <a:off x="838200" y="1501797"/>
              <a:ext cx="10439400" cy="4524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Clr>
                  <a:srgbClr val="147437"/>
                </a:buClr>
              </a:pPr>
              <a:r>
                <a:rPr lang="en-GB" u="sng" dirty="0">
                  <a:latin typeface="Arial" panose="020B0604020202020204" pitchFamily="34" charset="0"/>
                  <a:cs typeface="Arial" panose="020B0604020202020204" pitchFamily="34" charset="0"/>
                </a:rPr>
                <a:t>Part 1</a:t>
              </a:r>
            </a:p>
            <a:p>
              <a:pPr marL="285750" indent="-285750">
                <a:buClr>
                  <a:srgbClr val="147437"/>
                </a:buClr>
                <a:buFont typeface="Courier New" panose="02070309020205020404" pitchFamily="49" charset="0"/>
                <a:buChar char="o"/>
              </a:pPr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Read through your card and identify any words or phrases you don’t understand. Ask a friend for help. If that doesn’t work, ask me.</a:t>
              </a:r>
            </a:p>
            <a:p>
              <a:pPr marL="285750" indent="-285750">
                <a:buClr>
                  <a:srgbClr val="147437"/>
                </a:buClr>
                <a:buFont typeface="Courier New" panose="02070309020205020404" pitchFamily="49" charset="0"/>
                <a:buChar char="o"/>
              </a:pPr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buClr>
                  <a:srgbClr val="147437"/>
                </a:buClr>
              </a:pPr>
              <a:r>
                <a:rPr lang="en-GB" u="sng" dirty="0">
                  <a:latin typeface="Arial" panose="020B0604020202020204" pitchFamily="34" charset="0"/>
                  <a:cs typeface="Arial" panose="020B0604020202020204" pitchFamily="34" charset="0"/>
                </a:rPr>
                <a:t>Part 2</a:t>
              </a:r>
            </a:p>
            <a:p>
              <a:pPr marL="285750" indent="-285750">
                <a:buClr>
                  <a:srgbClr val="147437"/>
                </a:buClr>
                <a:buFont typeface="Courier New" panose="02070309020205020404" pitchFamily="49" charset="0"/>
                <a:buChar char="o"/>
              </a:pPr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Create a timeline of the Tuam home, physically ordering yourselves from earliest to most recent year. </a:t>
              </a:r>
            </a:p>
            <a:p>
              <a:pPr marL="285750" indent="-285750">
                <a:buClr>
                  <a:srgbClr val="147437"/>
                </a:buClr>
                <a:buFont typeface="Courier New" panose="02070309020205020404" pitchFamily="49" charset="0"/>
                <a:buChar char="o"/>
              </a:pPr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buClr>
                  <a:srgbClr val="147437"/>
                </a:buClr>
              </a:pPr>
              <a:r>
                <a:rPr lang="en-GB" dirty="0">
                  <a:solidFill>
                    <a:srgbClr val="29A94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 will divide you into small groups</a:t>
              </a:r>
            </a:p>
            <a:p>
              <a:pPr marL="285750" indent="-285750">
                <a:buClr>
                  <a:srgbClr val="147437"/>
                </a:buClr>
                <a:buFont typeface="Courier New" panose="02070309020205020404" pitchFamily="49" charset="0"/>
                <a:buChar char="o"/>
              </a:pPr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buClr>
                  <a:srgbClr val="147437"/>
                </a:buClr>
              </a:pPr>
              <a:r>
                <a:rPr lang="en-GB" u="sng" dirty="0">
                  <a:latin typeface="Arial" panose="020B0604020202020204" pitchFamily="34" charset="0"/>
                  <a:cs typeface="Arial" panose="020B0604020202020204" pitchFamily="34" charset="0"/>
                </a:rPr>
                <a:t>Part 3</a:t>
              </a:r>
            </a:p>
            <a:p>
              <a:pPr marL="285750" indent="-285750">
                <a:buClr>
                  <a:srgbClr val="147437"/>
                </a:buClr>
                <a:buFont typeface="Courier New" panose="02070309020205020404" pitchFamily="49" charset="0"/>
                <a:buChar char="o"/>
              </a:pPr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</a:rPr>
                <a:t>In your group, plan and make a presentation about the events/personalities on your combined timeline cards.</a:t>
              </a:r>
            </a:p>
            <a:p>
              <a:pPr marL="285750" indent="-285750">
                <a:buClr>
                  <a:srgbClr val="147437"/>
                </a:buClr>
                <a:buFont typeface="Courier New" panose="02070309020205020404" pitchFamily="49" charset="0"/>
                <a:buChar char="o"/>
              </a:pPr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buClr>
                  <a:srgbClr val="147437"/>
                </a:buClr>
              </a:pPr>
              <a:r>
                <a:rPr lang="en-GB" dirty="0">
                  <a:solidFill>
                    <a:srgbClr val="29A94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Group presentations will be in chronological order (from the earliest to most recent years)</a:t>
              </a:r>
            </a:p>
            <a:p>
              <a:pPr marL="285750" indent="-285750">
                <a:buClr>
                  <a:srgbClr val="147437"/>
                </a:buClr>
                <a:buFont typeface="Courier New" panose="02070309020205020404" pitchFamily="49" charset="0"/>
                <a:buChar char="o"/>
              </a:pPr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097DC03-933C-8B15-0CE9-9CC76957089E}"/>
                </a:ext>
              </a:extLst>
            </p:cNvPr>
            <p:cNvGrpSpPr/>
            <p:nvPr/>
          </p:nvGrpSpPr>
          <p:grpSpPr>
            <a:xfrm>
              <a:off x="836853" y="5780354"/>
              <a:ext cx="10440747" cy="822682"/>
              <a:chOff x="836853" y="5679375"/>
              <a:chExt cx="10440747" cy="822682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A0A9ECA1-B1C9-485B-B128-3A535F3069E3}"/>
                  </a:ext>
                </a:extLst>
              </p:cNvPr>
              <p:cNvSpPr/>
              <p:nvPr/>
            </p:nvSpPr>
            <p:spPr>
              <a:xfrm>
                <a:off x="836853" y="5682528"/>
                <a:ext cx="876563" cy="813500"/>
              </a:xfrm>
              <a:custGeom>
                <a:avLst/>
                <a:gdLst>
                  <a:gd name="connsiteX0" fmla="*/ 0 w 876563"/>
                  <a:gd name="connsiteY0" fmla="*/ 406750 h 813500"/>
                  <a:gd name="connsiteX1" fmla="*/ 438282 w 876563"/>
                  <a:gd name="connsiteY1" fmla="*/ 0 h 813500"/>
                  <a:gd name="connsiteX2" fmla="*/ 876564 w 876563"/>
                  <a:gd name="connsiteY2" fmla="*/ 406750 h 813500"/>
                  <a:gd name="connsiteX3" fmla="*/ 438282 w 876563"/>
                  <a:gd name="connsiteY3" fmla="*/ 813500 h 813500"/>
                  <a:gd name="connsiteX4" fmla="*/ 0 w 876563"/>
                  <a:gd name="connsiteY4" fmla="*/ 406750 h 813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6563" h="813500" extrusionOk="0">
                    <a:moveTo>
                      <a:pt x="0" y="406750"/>
                    </a:moveTo>
                    <a:cubicBezTo>
                      <a:pt x="-37631" y="137856"/>
                      <a:pt x="251300" y="-19996"/>
                      <a:pt x="438282" y="0"/>
                    </a:cubicBezTo>
                    <a:cubicBezTo>
                      <a:pt x="651050" y="16455"/>
                      <a:pt x="934370" y="164858"/>
                      <a:pt x="876564" y="406750"/>
                    </a:cubicBezTo>
                    <a:cubicBezTo>
                      <a:pt x="848835" y="576107"/>
                      <a:pt x="675549" y="828401"/>
                      <a:pt x="438282" y="813500"/>
                    </a:cubicBezTo>
                    <a:cubicBezTo>
                      <a:pt x="229732" y="767278"/>
                      <a:pt x="20427" y="629711"/>
                      <a:pt x="0" y="406750"/>
                    </a:cubicBezTo>
                    <a:close/>
                  </a:path>
                </a:pathLst>
              </a:custGeom>
              <a:noFill/>
              <a:ln w="57150">
                <a:solidFill>
                  <a:srgbClr val="92D050"/>
                </a:solidFill>
                <a:extLst>
                  <a:ext uri="{C807C97D-BFC1-408E-A445-0C87EB9F89A2}">
                    <ask:lineSketchStyleProps xmlns:ask="http://schemas.microsoft.com/office/drawing/2018/sketchyshapes" sd="879248734">
                      <a:prstGeom prst="ellipse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cxnSp>
            <p:nvCxnSpPr>
              <p:cNvPr id="10" name="Straight Arrow Connector 9">
                <a:extLst>
                  <a:ext uri="{FF2B5EF4-FFF2-40B4-BE49-F238E27FC236}">
                    <a16:creationId xmlns:a16="http://schemas.microsoft.com/office/drawing/2014/main" id="{AD942FBB-AB3D-DB49-618F-82D532D3EDD8}"/>
                  </a:ext>
                </a:extLst>
              </p:cNvPr>
              <p:cNvCxnSpPr>
                <a:stCxn id="6" idx="6"/>
              </p:cNvCxnSpPr>
              <p:nvPr/>
            </p:nvCxnSpPr>
            <p:spPr>
              <a:xfrm flipV="1">
                <a:off x="1713416" y="6086125"/>
                <a:ext cx="996380" cy="3153"/>
              </a:xfrm>
              <a:prstGeom prst="straightConnector1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1899FB88-9202-317F-5F4D-D32D34D5D435}"/>
                  </a:ext>
                </a:extLst>
              </p:cNvPr>
              <p:cNvSpPr/>
              <p:nvPr/>
            </p:nvSpPr>
            <p:spPr>
              <a:xfrm>
                <a:off x="2748684" y="5685681"/>
                <a:ext cx="876563" cy="813500"/>
              </a:xfrm>
              <a:custGeom>
                <a:avLst/>
                <a:gdLst>
                  <a:gd name="connsiteX0" fmla="*/ 0 w 876563"/>
                  <a:gd name="connsiteY0" fmla="*/ 406750 h 813500"/>
                  <a:gd name="connsiteX1" fmla="*/ 438282 w 876563"/>
                  <a:gd name="connsiteY1" fmla="*/ 0 h 813500"/>
                  <a:gd name="connsiteX2" fmla="*/ 876564 w 876563"/>
                  <a:gd name="connsiteY2" fmla="*/ 406750 h 813500"/>
                  <a:gd name="connsiteX3" fmla="*/ 438282 w 876563"/>
                  <a:gd name="connsiteY3" fmla="*/ 813500 h 813500"/>
                  <a:gd name="connsiteX4" fmla="*/ 0 w 876563"/>
                  <a:gd name="connsiteY4" fmla="*/ 406750 h 813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6563" h="813500" extrusionOk="0">
                    <a:moveTo>
                      <a:pt x="0" y="406750"/>
                    </a:moveTo>
                    <a:cubicBezTo>
                      <a:pt x="-37631" y="137856"/>
                      <a:pt x="251300" y="-19996"/>
                      <a:pt x="438282" y="0"/>
                    </a:cubicBezTo>
                    <a:cubicBezTo>
                      <a:pt x="651050" y="16455"/>
                      <a:pt x="934370" y="164858"/>
                      <a:pt x="876564" y="406750"/>
                    </a:cubicBezTo>
                    <a:cubicBezTo>
                      <a:pt x="848835" y="576107"/>
                      <a:pt x="675549" y="828401"/>
                      <a:pt x="438282" y="813500"/>
                    </a:cubicBezTo>
                    <a:cubicBezTo>
                      <a:pt x="229732" y="767278"/>
                      <a:pt x="20427" y="629711"/>
                      <a:pt x="0" y="406750"/>
                    </a:cubicBezTo>
                    <a:close/>
                  </a:path>
                </a:pathLst>
              </a:custGeom>
              <a:noFill/>
              <a:ln w="57150">
                <a:solidFill>
                  <a:srgbClr val="92D050"/>
                </a:solidFill>
                <a:extLst>
                  <a:ext uri="{C807C97D-BFC1-408E-A445-0C87EB9F89A2}">
                    <ask:lineSketchStyleProps xmlns:ask="http://schemas.microsoft.com/office/drawing/2018/sketchyshapes" sd="879248734">
                      <a:prstGeom prst="ellipse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71F8185A-AB8C-653E-9A9C-02EE6045A06B}"/>
                  </a:ext>
                </a:extLst>
              </p:cNvPr>
              <p:cNvCxnSpPr>
                <a:stCxn id="12" idx="6"/>
              </p:cNvCxnSpPr>
              <p:nvPr/>
            </p:nvCxnSpPr>
            <p:spPr>
              <a:xfrm flipV="1">
                <a:off x="3625247" y="6089278"/>
                <a:ext cx="996380" cy="3153"/>
              </a:xfrm>
              <a:prstGeom prst="straightConnector1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F5234688-F5CE-FF88-97A8-C939CA142105}"/>
                  </a:ext>
                </a:extLst>
              </p:cNvPr>
              <p:cNvSpPr/>
              <p:nvPr/>
            </p:nvSpPr>
            <p:spPr>
              <a:xfrm>
                <a:off x="4660515" y="5688557"/>
                <a:ext cx="876563" cy="813500"/>
              </a:xfrm>
              <a:custGeom>
                <a:avLst/>
                <a:gdLst>
                  <a:gd name="connsiteX0" fmla="*/ 0 w 876563"/>
                  <a:gd name="connsiteY0" fmla="*/ 406750 h 813500"/>
                  <a:gd name="connsiteX1" fmla="*/ 438282 w 876563"/>
                  <a:gd name="connsiteY1" fmla="*/ 0 h 813500"/>
                  <a:gd name="connsiteX2" fmla="*/ 876564 w 876563"/>
                  <a:gd name="connsiteY2" fmla="*/ 406750 h 813500"/>
                  <a:gd name="connsiteX3" fmla="*/ 438282 w 876563"/>
                  <a:gd name="connsiteY3" fmla="*/ 813500 h 813500"/>
                  <a:gd name="connsiteX4" fmla="*/ 0 w 876563"/>
                  <a:gd name="connsiteY4" fmla="*/ 406750 h 813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6563" h="813500" extrusionOk="0">
                    <a:moveTo>
                      <a:pt x="0" y="406750"/>
                    </a:moveTo>
                    <a:cubicBezTo>
                      <a:pt x="-37631" y="137856"/>
                      <a:pt x="251300" y="-19996"/>
                      <a:pt x="438282" y="0"/>
                    </a:cubicBezTo>
                    <a:cubicBezTo>
                      <a:pt x="651050" y="16455"/>
                      <a:pt x="934370" y="164858"/>
                      <a:pt x="876564" y="406750"/>
                    </a:cubicBezTo>
                    <a:cubicBezTo>
                      <a:pt x="848835" y="576107"/>
                      <a:pt x="675549" y="828401"/>
                      <a:pt x="438282" y="813500"/>
                    </a:cubicBezTo>
                    <a:cubicBezTo>
                      <a:pt x="229732" y="767278"/>
                      <a:pt x="20427" y="629711"/>
                      <a:pt x="0" y="406750"/>
                    </a:cubicBezTo>
                    <a:close/>
                  </a:path>
                </a:pathLst>
              </a:custGeom>
              <a:noFill/>
              <a:ln w="57150">
                <a:solidFill>
                  <a:srgbClr val="92D050"/>
                </a:solidFill>
                <a:extLst>
                  <a:ext uri="{C807C97D-BFC1-408E-A445-0C87EB9F89A2}">
                    <ask:lineSketchStyleProps xmlns:ask="http://schemas.microsoft.com/office/drawing/2018/sketchyshapes" sd="879248734">
                      <a:prstGeom prst="ellipse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cxnSp>
            <p:nvCxnSpPr>
              <p:cNvPr id="15" name="Straight Arrow Connector 14">
                <a:extLst>
                  <a:ext uri="{FF2B5EF4-FFF2-40B4-BE49-F238E27FC236}">
                    <a16:creationId xmlns:a16="http://schemas.microsoft.com/office/drawing/2014/main" id="{09D36984-1683-6D80-F6BA-E368617560D7}"/>
                  </a:ext>
                </a:extLst>
              </p:cNvPr>
              <p:cNvCxnSpPr>
                <a:stCxn id="14" idx="6"/>
              </p:cNvCxnSpPr>
              <p:nvPr/>
            </p:nvCxnSpPr>
            <p:spPr>
              <a:xfrm flipV="1">
                <a:off x="5537078" y="6092154"/>
                <a:ext cx="996380" cy="3153"/>
              </a:xfrm>
              <a:prstGeom prst="straightConnector1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601359C0-A403-EB44-A0C2-E7DED60AE4C8}"/>
                  </a:ext>
                </a:extLst>
              </p:cNvPr>
              <p:cNvSpPr/>
              <p:nvPr/>
            </p:nvSpPr>
            <p:spPr>
              <a:xfrm>
                <a:off x="6572346" y="5685681"/>
                <a:ext cx="876563" cy="813500"/>
              </a:xfrm>
              <a:custGeom>
                <a:avLst/>
                <a:gdLst>
                  <a:gd name="connsiteX0" fmla="*/ 0 w 876563"/>
                  <a:gd name="connsiteY0" fmla="*/ 406750 h 813500"/>
                  <a:gd name="connsiteX1" fmla="*/ 438282 w 876563"/>
                  <a:gd name="connsiteY1" fmla="*/ 0 h 813500"/>
                  <a:gd name="connsiteX2" fmla="*/ 876564 w 876563"/>
                  <a:gd name="connsiteY2" fmla="*/ 406750 h 813500"/>
                  <a:gd name="connsiteX3" fmla="*/ 438282 w 876563"/>
                  <a:gd name="connsiteY3" fmla="*/ 813500 h 813500"/>
                  <a:gd name="connsiteX4" fmla="*/ 0 w 876563"/>
                  <a:gd name="connsiteY4" fmla="*/ 406750 h 813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6563" h="813500" extrusionOk="0">
                    <a:moveTo>
                      <a:pt x="0" y="406750"/>
                    </a:moveTo>
                    <a:cubicBezTo>
                      <a:pt x="-37631" y="137856"/>
                      <a:pt x="251300" y="-19996"/>
                      <a:pt x="438282" y="0"/>
                    </a:cubicBezTo>
                    <a:cubicBezTo>
                      <a:pt x="651050" y="16455"/>
                      <a:pt x="934370" y="164858"/>
                      <a:pt x="876564" y="406750"/>
                    </a:cubicBezTo>
                    <a:cubicBezTo>
                      <a:pt x="848835" y="576107"/>
                      <a:pt x="675549" y="828401"/>
                      <a:pt x="438282" y="813500"/>
                    </a:cubicBezTo>
                    <a:cubicBezTo>
                      <a:pt x="229732" y="767278"/>
                      <a:pt x="20427" y="629711"/>
                      <a:pt x="0" y="406750"/>
                    </a:cubicBezTo>
                    <a:close/>
                  </a:path>
                </a:pathLst>
              </a:custGeom>
              <a:noFill/>
              <a:ln w="57150">
                <a:solidFill>
                  <a:srgbClr val="92D050"/>
                </a:solidFill>
                <a:extLst>
                  <a:ext uri="{C807C97D-BFC1-408E-A445-0C87EB9F89A2}">
                    <ask:lineSketchStyleProps xmlns:ask="http://schemas.microsoft.com/office/drawing/2018/sketchyshapes" sd="879248734">
                      <a:prstGeom prst="ellipse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CF02F702-8BE0-C5FC-ACEB-2A632C4A0451}"/>
                  </a:ext>
                </a:extLst>
              </p:cNvPr>
              <p:cNvCxnSpPr>
                <a:cxnSpLocks/>
                <a:stCxn id="16" idx="6"/>
              </p:cNvCxnSpPr>
              <p:nvPr/>
            </p:nvCxnSpPr>
            <p:spPr>
              <a:xfrm flipV="1">
                <a:off x="7448909" y="6089278"/>
                <a:ext cx="996380" cy="3153"/>
              </a:xfrm>
              <a:prstGeom prst="straightConnector1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2380E7C1-02EF-9A9A-EEBF-576EEDAF8673}"/>
                  </a:ext>
                </a:extLst>
              </p:cNvPr>
              <p:cNvSpPr/>
              <p:nvPr/>
            </p:nvSpPr>
            <p:spPr>
              <a:xfrm>
                <a:off x="8484177" y="5688557"/>
                <a:ext cx="876563" cy="813500"/>
              </a:xfrm>
              <a:custGeom>
                <a:avLst/>
                <a:gdLst>
                  <a:gd name="connsiteX0" fmla="*/ 0 w 876563"/>
                  <a:gd name="connsiteY0" fmla="*/ 406750 h 813500"/>
                  <a:gd name="connsiteX1" fmla="*/ 438282 w 876563"/>
                  <a:gd name="connsiteY1" fmla="*/ 0 h 813500"/>
                  <a:gd name="connsiteX2" fmla="*/ 876564 w 876563"/>
                  <a:gd name="connsiteY2" fmla="*/ 406750 h 813500"/>
                  <a:gd name="connsiteX3" fmla="*/ 438282 w 876563"/>
                  <a:gd name="connsiteY3" fmla="*/ 813500 h 813500"/>
                  <a:gd name="connsiteX4" fmla="*/ 0 w 876563"/>
                  <a:gd name="connsiteY4" fmla="*/ 406750 h 813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6563" h="813500" extrusionOk="0">
                    <a:moveTo>
                      <a:pt x="0" y="406750"/>
                    </a:moveTo>
                    <a:cubicBezTo>
                      <a:pt x="-37631" y="137856"/>
                      <a:pt x="251300" y="-19996"/>
                      <a:pt x="438282" y="0"/>
                    </a:cubicBezTo>
                    <a:cubicBezTo>
                      <a:pt x="651050" y="16455"/>
                      <a:pt x="934370" y="164858"/>
                      <a:pt x="876564" y="406750"/>
                    </a:cubicBezTo>
                    <a:cubicBezTo>
                      <a:pt x="848835" y="576107"/>
                      <a:pt x="675549" y="828401"/>
                      <a:pt x="438282" y="813500"/>
                    </a:cubicBezTo>
                    <a:cubicBezTo>
                      <a:pt x="229732" y="767278"/>
                      <a:pt x="20427" y="629711"/>
                      <a:pt x="0" y="406750"/>
                    </a:cubicBezTo>
                    <a:close/>
                  </a:path>
                </a:pathLst>
              </a:custGeom>
              <a:noFill/>
              <a:ln w="57150">
                <a:solidFill>
                  <a:srgbClr val="92D050"/>
                </a:solidFill>
                <a:extLst>
                  <a:ext uri="{C807C97D-BFC1-408E-A445-0C87EB9F89A2}">
                    <ask:lineSketchStyleProps xmlns:ask="http://schemas.microsoft.com/office/drawing/2018/sketchyshapes" sd="879248734">
                      <a:prstGeom prst="ellipse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0622C1AD-289C-6AFF-E8A7-E1D8CB088675}"/>
                  </a:ext>
                </a:extLst>
              </p:cNvPr>
              <p:cNvCxnSpPr>
                <a:stCxn id="8" idx="6"/>
              </p:cNvCxnSpPr>
              <p:nvPr/>
            </p:nvCxnSpPr>
            <p:spPr>
              <a:xfrm flipV="1">
                <a:off x="9360740" y="6092154"/>
                <a:ext cx="996380" cy="3153"/>
              </a:xfrm>
              <a:prstGeom prst="straightConnector1">
                <a:avLst/>
              </a:prstGeom>
              <a:ln w="38100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371E889F-6C2D-43F2-DB06-B00B5BD2DF19}"/>
                  </a:ext>
                </a:extLst>
              </p:cNvPr>
              <p:cNvSpPr/>
              <p:nvPr/>
            </p:nvSpPr>
            <p:spPr>
              <a:xfrm>
                <a:off x="10401037" y="5679375"/>
                <a:ext cx="876563" cy="813500"/>
              </a:xfrm>
              <a:custGeom>
                <a:avLst/>
                <a:gdLst>
                  <a:gd name="connsiteX0" fmla="*/ 0 w 876563"/>
                  <a:gd name="connsiteY0" fmla="*/ 406750 h 813500"/>
                  <a:gd name="connsiteX1" fmla="*/ 438282 w 876563"/>
                  <a:gd name="connsiteY1" fmla="*/ 0 h 813500"/>
                  <a:gd name="connsiteX2" fmla="*/ 876564 w 876563"/>
                  <a:gd name="connsiteY2" fmla="*/ 406750 h 813500"/>
                  <a:gd name="connsiteX3" fmla="*/ 438282 w 876563"/>
                  <a:gd name="connsiteY3" fmla="*/ 813500 h 813500"/>
                  <a:gd name="connsiteX4" fmla="*/ 0 w 876563"/>
                  <a:gd name="connsiteY4" fmla="*/ 406750 h 813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6563" h="813500" extrusionOk="0">
                    <a:moveTo>
                      <a:pt x="0" y="406750"/>
                    </a:moveTo>
                    <a:cubicBezTo>
                      <a:pt x="-37631" y="137856"/>
                      <a:pt x="251300" y="-19996"/>
                      <a:pt x="438282" y="0"/>
                    </a:cubicBezTo>
                    <a:cubicBezTo>
                      <a:pt x="651050" y="16455"/>
                      <a:pt x="934370" y="164858"/>
                      <a:pt x="876564" y="406750"/>
                    </a:cubicBezTo>
                    <a:cubicBezTo>
                      <a:pt x="848835" y="576107"/>
                      <a:pt x="675549" y="828401"/>
                      <a:pt x="438282" y="813500"/>
                    </a:cubicBezTo>
                    <a:cubicBezTo>
                      <a:pt x="229732" y="767278"/>
                      <a:pt x="20427" y="629711"/>
                      <a:pt x="0" y="406750"/>
                    </a:cubicBezTo>
                    <a:close/>
                  </a:path>
                </a:pathLst>
              </a:custGeom>
              <a:noFill/>
              <a:ln w="57150">
                <a:solidFill>
                  <a:srgbClr val="92D050"/>
                </a:solidFill>
                <a:extLst>
                  <a:ext uri="{C807C97D-BFC1-408E-A445-0C87EB9F89A2}">
                    <ask:lineSketchStyleProps xmlns:ask="http://schemas.microsoft.com/office/drawing/2018/sketchyshapes" sd="879248734">
                      <a:prstGeom prst="ellipse">
                        <a:avLst/>
                      </a:prstGeom>
                      <ask:type>
                        <ask:lineSketchScribble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</p:grp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7AE51B25-9A51-2E9B-5700-7C9EEF941B60}"/>
              </a:ext>
            </a:extLst>
          </p:cNvPr>
          <p:cNvSpPr txBox="1">
            <a:spLocks/>
          </p:cNvSpPr>
          <p:nvPr/>
        </p:nvSpPr>
        <p:spPr>
          <a:xfrm>
            <a:off x="838200" y="42110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Activity 3: Timeline of a home</a:t>
            </a:r>
          </a:p>
        </p:txBody>
      </p:sp>
      <p:pic>
        <p:nvPicPr>
          <p:cNvPr id="19" name="Picture 6" descr="Shape, square&#10;&#10;Description automatically generated">
            <a:extLst>
              <a:ext uri="{FF2B5EF4-FFF2-40B4-BE49-F238E27FC236}">
                <a16:creationId xmlns:a16="http://schemas.microsoft.com/office/drawing/2014/main" id="{89755EE9-12A9-6CAC-EAFD-14F55C075A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090" y="1331989"/>
            <a:ext cx="10494577" cy="9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390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1E55982-F0C8-1291-F2A5-672C25B45B9C}"/>
              </a:ext>
            </a:extLst>
          </p:cNvPr>
          <p:cNvSpPr txBox="1"/>
          <p:nvPr/>
        </p:nvSpPr>
        <p:spPr>
          <a:xfrm>
            <a:off x="864000" y="1519724"/>
            <a:ext cx="104880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>
              <a:cs typeface="Calibri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D8C9CB3-AA9C-D4BD-1403-0EE4624FF4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4674578"/>
              </p:ext>
            </p:extLst>
          </p:nvPr>
        </p:nvGraphicFramePr>
        <p:xfrm>
          <a:off x="864000" y="1621388"/>
          <a:ext cx="10413600" cy="4820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780828">
                  <a:extLst>
                    <a:ext uri="{9D8B030D-6E8A-4147-A177-3AD203B41FA5}">
                      <a16:colId xmlns:a16="http://schemas.microsoft.com/office/drawing/2014/main" val="1187605408"/>
                    </a:ext>
                  </a:extLst>
                </a:gridCol>
                <a:gridCol w="6632772">
                  <a:extLst>
                    <a:ext uri="{9D8B030D-6E8A-4147-A177-3AD203B41FA5}">
                      <a16:colId xmlns:a16="http://schemas.microsoft.com/office/drawing/2014/main" val="4242110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 were they involved/connected?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91853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Staff at Central Hospital, Galway 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Between 1925-35 (before the Tuam home got its’ own maternity unit) children were born in Central Hospital in Galway city and then transferred to the Mother and Baby home in Tuam.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71981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Grandparents of children in the home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0" kern="1200" dirty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local doctor claimed that Galway County Council (local government authority) collected payments from some parents of mothers in the Tuam home (1957)</a:t>
                      </a:r>
                      <a:endParaRPr lang="en-GB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7375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Workers from outside the home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 example, the people who installed the electric lighting in 1927 and those that demolished the building in 1971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1859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4486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359638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77796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6120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80797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3621863"/>
                  </a:ext>
                </a:extLst>
              </a:tr>
            </a:tbl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BCCCDB1C-C666-8564-C87C-20B2815AE447}"/>
              </a:ext>
            </a:extLst>
          </p:cNvPr>
          <p:cNvSpPr txBox="1">
            <a:spLocks/>
          </p:cNvSpPr>
          <p:nvPr/>
        </p:nvSpPr>
        <p:spPr>
          <a:xfrm>
            <a:off x="838200" y="42110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Activity 4: Connections to home</a:t>
            </a:r>
          </a:p>
        </p:txBody>
      </p:sp>
      <p:pic>
        <p:nvPicPr>
          <p:cNvPr id="6" name="Picture 6" descr="Shape, square&#10;&#10;Description automatically generated">
            <a:extLst>
              <a:ext uri="{FF2B5EF4-FFF2-40B4-BE49-F238E27FC236}">
                <a16:creationId xmlns:a16="http://schemas.microsoft.com/office/drawing/2014/main" id="{2FE14834-7719-E5B9-85A4-FC304943E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090" y="1331989"/>
            <a:ext cx="10494577" cy="92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529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E9F95B8-ED9E-08FD-33F3-E65A070D5481}"/>
              </a:ext>
            </a:extLst>
          </p:cNvPr>
          <p:cNvSpPr txBox="1"/>
          <p:nvPr/>
        </p:nvSpPr>
        <p:spPr>
          <a:xfrm>
            <a:off x="748443" y="4284850"/>
            <a:ext cx="10445533" cy="707886"/>
          </a:xfrm>
          <a:prstGeom prst="rect">
            <a:avLst/>
          </a:prstGeom>
          <a:noFill/>
          <a:ln>
            <a:solidFill>
              <a:srgbClr val="EBF4E9"/>
            </a:solidFill>
          </a:ln>
        </p:spPr>
        <p:txBody>
          <a:bodyPr wrap="square" rtlCol="0">
            <a:spAutoFit/>
          </a:bodyPr>
          <a:lstStyle/>
          <a:p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000" b="0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6" descr="Shape, square&#10;&#10;Description automatically generated">
            <a:extLst>
              <a:ext uri="{FF2B5EF4-FFF2-40B4-BE49-F238E27FC236}">
                <a16:creationId xmlns:a16="http://schemas.microsoft.com/office/drawing/2014/main" id="{D3260473-D0ED-A345-8EFC-C8A505050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090" y="1331989"/>
            <a:ext cx="10494577" cy="9278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465C85F-6382-7691-4E7A-DA9B07974C46}"/>
              </a:ext>
            </a:extLst>
          </p:cNvPr>
          <p:cNvSpPr txBox="1">
            <a:spLocks/>
          </p:cNvSpPr>
          <p:nvPr/>
        </p:nvSpPr>
        <p:spPr>
          <a:xfrm>
            <a:off x="838200" y="42110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Activity 5: Responsibility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E1B8056-7958-2798-C20C-BE391E59CE0C}"/>
              </a:ext>
            </a:extLst>
          </p:cNvPr>
          <p:cNvSpPr/>
          <p:nvPr/>
        </p:nvSpPr>
        <p:spPr>
          <a:xfrm>
            <a:off x="838200" y="1571941"/>
            <a:ext cx="10479686" cy="2324899"/>
          </a:xfrm>
          <a:custGeom>
            <a:avLst/>
            <a:gdLst>
              <a:gd name="connsiteX0" fmla="*/ 0 w 10479686"/>
              <a:gd name="connsiteY0" fmla="*/ 387491 h 2324899"/>
              <a:gd name="connsiteX1" fmla="*/ 387491 w 10479686"/>
              <a:gd name="connsiteY1" fmla="*/ 0 h 2324899"/>
              <a:gd name="connsiteX2" fmla="*/ 983637 w 10479686"/>
              <a:gd name="connsiteY2" fmla="*/ 0 h 2324899"/>
              <a:gd name="connsiteX3" fmla="*/ 1773877 w 10479686"/>
              <a:gd name="connsiteY3" fmla="*/ 0 h 2324899"/>
              <a:gd name="connsiteX4" fmla="*/ 2467070 w 10479686"/>
              <a:gd name="connsiteY4" fmla="*/ 0 h 2324899"/>
              <a:gd name="connsiteX5" fmla="*/ 3257311 w 10479686"/>
              <a:gd name="connsiteY5" fmla="*/ 0 h 2324899"/>
              <a:gd name="connsiteX6" fmla="*/ 4047551 w 10479686"/>
              <a:gd name="connsiteY6" fmla="*/ 0 h 2324899"/>
              <a:gd name="connsiteX7" fmla="*/ 4740744 w 10479686"/>
              <a:gd name="connsiteY7" fmla="*/ 0 h 2324899"/>
              <a:gd name="connsiteX8" fmla="*/ 5433937 w 10479686"/>
              <a:gd name="connsiteY8" fmla="*/ 0 h 2324899"/>
              <a:gd name="connsiteX9" fmla="*/ 6127130 w 10479686"/>
              <a:gd name="connsiteY9" fmla="*/ 0 h 2324899"/>
              <a:gd name="connsiteX10" fmla="*/ 6723276 w 10479686"/>
              <a:gd name="connsiteY10" fmla="*/ 0 h 2324899"/>
              <a:gd name="connsiteX11" fmla="*/ 7319422 w 10479686"/>
              <a:gd name="connsiteY11" fmla="*/ 0 h 2324899"/>
              <a:gd name="connsiteX12" fmla="*/ 8109663 w 10479686"/>
              <a:gd name="connsiteY12" fmla="*/ 0 h 2324899"/>
              <a:gd name="connsiteX13" fmla="*/ 8899903 w 10479686"/>
              <a:gd name="connsiteY13" fmla="*/ 0 h 2324899"/>
              <a:gd name="connsiteX14" fmla="*/ 9301955 w 10479686"/>
              <a:gd name="connsiteY14" fmla="*/ 0 h 2324899"/>
              <a:gd name="connsiteX15" fmla="*/ 10092195 w 10479686"/>
              <a:gd name="connsiteY15" fmla="*/ 0 h 2324899"/>
              <a:gd name="connsiteX16" fmla="*/ 10479686 w 10479686"/>
              <a:gd name="connsiteY16" fmla="*/ 387491 h 2324899"/>
              <a:gd name="connsiteX17" fmla="*/ 10479686 w 10479686"/>
              <a:gd name="connsiteY17" fmla="*/ 857632 h 2324899"/>
              <a:gd name="connsiteX18" fmla="*/ 10479686 w 10479686"/>
              <a:gd name="connsiteY18" fmla="*/ 1389771 h 2324899"/>
              <a:gd name="connsiteX19" fmla="*/ 10479686 w 10479686"/>
              <a:gd name="connsiteY19" fmla="*/ 1937408 h 2324899"/>
              <a:gd name="connsiteX20" fmla="*/ 10092195 w 10479686"/>
              <a:gd name="connsiteY20" fmla="*/ 2324899 h 2324899"/>
              <a:gd name="connsiteX21" fmla="*/ 9204908 w 10479686"/>
              <a:gd name="connsiteY21" fmla="*/ 2324899 h 2324899"/>
              <a:gd name="connsiteX22" fmla="*/ 8608762 w 10479686"/>
              <a:gd name="connsiteY22" fmla="*/ 2324899 h 2324899"/>
              <a:gd name="connsiteX23" fmla="*/ 7818521 w 10479686"/>
              <a:gd name="connsiteY23" fmla="*/ 2324899 h 2324899"/>
              <a:gd name="connsiteX24" fmla="*/ 7125328 w 10479686"/>
              <a:gd name="connsiteY24" fmla="*/ 2324899 h 2324899"/>
              <a:gd name="connsiteX25" fmla="*/ 6529182 w 10479686"/>
              <a:gd name="connsiteY25" fmla="*/ 2324899 h 2324899"/>
              <a:gd name="connsiteX26" fmla="*/ 5641895 w 10479686"/>
              <a:gd name="connsiteY26" fmla="*/ 2324899 h 2324899"/>
              <a:gd name="connsiteX27" fmla="*/ 5045749 w 10479686"/>
              <a:gd name="connsiteY27" fmla="*/ 2324899 h 2324899"/>
              <a:gd name="connsiteX28" fmla="*/ 4643697 w 10479686"/>
              <a:gd name="connsiteY28" fmla="*/ 2324899 h 2324899"/>
              <a:gd name="connsiteX29" fmla="*/ 3950504 w 10479686"/>
              <a:gd name="connsiteY29" fmla="*/ 2324899 h 2324899"/>
              <a:gd name="connsiteX30" fmla="*/ 3451405 w 10479686"/>
              <a:gd name="connsiteY30" fmla="*/ 2324899 h 2324899"/>
              <a:gd name="connsiteX31" fmla="*/ 2758212 w 10479686"/>
              <a:gd name="connsiteY31" fmla="*/ 2324899 h 2324899"/>
              <a:gd name="connsiteX32" fmla="*/ 2065018 w 10479686"/>
              <a:gd name="connsiteY32" fmla="*/ 2324899 h 2324899"/>
              <a:gd name="connsiteX33" fmla="*/ 1177731 w 10479686"/>
              <a:gd name="connsiteY33" fmla="*/ 2324899 h 2324899"/>
              <a:gd name="connsiteX34" fmla="*/ 387491 w 10479686"/>
              <a:gd name="connsiteY34" fmla="*/ 2324899 h 2324899"/>
              <a:gd name="connsiteX35" fmla="*/ 0 w 10479686"/>
              <a:gd name="connsiteY35" fmla="*/ 1937408 h 2324899"/>
              <a:gd name="connsiteX36" fmla="*/ 0 w 10479686"/>
              <a:gd name="connsiteY36" fmla="*/ 1436268 h 2324899"/>
              <a:gd name="connsiteX37" fmla="*/ 0 w 10479686"/>
              <a:gd name="connsiteY37" fmla="*/ 919629 h 2324899"/>
              <a:gd name="connsiteX38" fmla="*/ 0 w 10479686"/>
              <a:gd name="connsiteY38" fmla="*/ 387491 h 2324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479686" h="2324899" extrusionOk="0">
                <a:moveTo>
                  <a:pt x="0" y="387491"/>
                </a:moveTo>
                <a:cubicBezTo>
                  <a:pt x="-17657" y="163651"/>
                  <a:pt x="201868" y="-23969"/>
                  <a:pt x="387491" y="0"/>
                </a:cubicBezTo>
                <a:cubicBezTo>
                  <a:pt x="559218" y="12221"/>
                  <a:pt x="772218" y="-28892"/>
                  <a:pt x="983637" y="0"/>
                </a:cubicBezTo>
                <a:cubicBezTo>
                  <a:pt x="1195056" y="28892"/>
                  <a:pt x="1516551" y="-22155"/>
                  <a:pt x="1773877" y="0"/>
                </a:cubicBezTo>
                <a:cubicBezTo>
                  <a:pt x="2031203" y="22155"/>
                  <a:pt x="2307935" y="31101"/>
                  <a:pt x="2467070" y="0"/>
                </a:cubicBezTo>
                <a:cubicBezTo>
                  <a:pt x="2626205" y="-31101"/>
                  <a:pt x="2888751" y="-3573"/>
                  <a:pt x="3257311" y="0"/>
                </a:cubicBezTo>
                <a:cubicBezTo>
                  <a:pt x="3625871" y="3573"/>
                  <a:pt x="3683499" y="-32644"/>
                  <a:pt x="4047551" y="0"/>
                </a:cubicBezTo>
                <a:cubicBezTo>
                  <a:pt x="4411603" y="32644"/>
                  <a:pt x="4517076" y="34177"/>
                  <a:pt x="4740744" y="0"/>
                </a:cubicBezTo>
                <a:cubicBezTo>
                  <a:pt x="4964412" y="-34177"/>
                  <a:pt x="5168810" y="-7968"/>
                  <a:pt x="5433937" y="0"/>
                </a:cubicBezTo>
                <a:cubicBezTo>
                  <a:pt x="5699064" y="7968"/>
                  <a:pt x="5927728" y="-984"/>
                  <a:pt x="6127130" y="0"/>
                </a:cubicBezTo>
                <a:cubicBezTo>
                  <a:pt x="6326532" y="984"/>
                  <a:pt x="6560382" y="-5444"/>
                  <a:pt x="6723276" y="0"/>
                </a:cubicBezTo>
                <a:cubicBezTo>
                  <a:pt x="6886170" y="5444"/>
                  <a:pt x="7151723" y="26406"/>
                  <a:pt x="7319422" y="0"/>
                </a:cubicBezTo>
                <a:cubicBezTo>
                  <a:pt x="7487121" y="-26406"/>
                  <a:pt x="7837667" y="-36872"/>
                  <a:pt x="8109663" y="0"/>
                </a:cubicBezTo>
                <a:cubicBezTo>
                  <a:pt x="8381659" y="36872"/>
                  <a:pt x="8625063" y="2356"/>
                  <a:pt x="8899903" y="0"/>
                </a:cubicBezTo>
                <a:cubicBezTo>
                  <a:pt x="9174743" y="-2356"/>
                  <a:pt x="9177607" y="-5601"/>
                  <a:pt x="9301955" y="0"/>
                </a:cubicBezTo>
                <a:cubicBezTo>
                  <a:pt x="9426303" y="5601"/>
                  <a:pt x="9771706" y="35660"/>
                  <a:pt x="10092195" y="0"/>
                </a:cubicBezTo>
                <a:cubicBezTo>
                  <a:pt x="10296252" y="14493"/>
                  <a:pt x="10440588" y="159273"/>
                  <a:pt x="10479686" y="387491"/>
                </a:cubicBezTo>
                <a:cubicBezTo>
                  <a:pt x="10477964" y="498545"/>
                  <a:pt x="10478237" y="673421"/>
                  <a:pt x="10479686" y="857632"/>
                </a:cubicBezTo>
                <a:cubicBezTo>
                  <a:pt x="10481135" y="1041843"/>
                  <a:pt x="10472637" y="1141021"/>
                  <a:pt x="10479686" y="1389771"/>
                </a:cubicBezTo>
                <a:cubicBezTo>
                  <a:pt x="10486735" y="1638521"/>
                  <a:pt x="10464095" y="1695125"/>
                  <a:pt x="10479686" y="1937408"/>
                </a:cubicBezTo>
                <a:cubicBezTo>
                  <a:pt x="10489344" y="2151906"/>
                  <a:pt x="10284719" y="2284490"/>
                  <a:pt x="10092195" y="2324899"/>
                </a:cubicBezTo>
                <a:cubicBezTo>
                  <a:pt x="9886672" y="2350758"/>
                  <a:pt x="9387678" y="2295736"/>
                  <a:pt x="9204908" y="2324899"/>
                </a:cubicBezTo>
                <a:cubicBezTo>
                  <a:pt x="9022138" y="2354062"/>
                  <a:pt x="8879800" y="2345886"/>
                  <a:pt x="8608762" y="2324899"/>
                </a:cubicBezTo>
                <a:cubicBezTo>
                  <a:pt x="8337724" y="2303912"/>
                  <a:pt x="8147931" y="2348530"/>
                  <a:pt x="7818521" y="2324899"/>
                </a:cubicBezTo>
                <a:cubicBezTo>
                  <a:pt x="7489111" y="2301268"/>
                  <a:pt x="7466382" y="2336026"/>
                  <a:pt x="7125328" y="2324899"/>
                </a:cubicBezTo>
                <a:cubicBezTo>
                  <a:pt x="6784274" y="2313772"/>
                  <a:pt x="6716318" y="2319600"/>
                  <a:pt x="6529182" y="2324899"/>
                </a:cubicBezTo>
                <a:cubicBezTo>
                  <a:pt x="6342046" y="2330198"/>
                  <a:pt x="5855374" y="2313540"/>
                  <a:pt x="5641895" y="2324899"/>
                </a:cubicBezTo>
                <a:cubicBezTo>
                  <a:pt x="5428416" y="2336258"/>
                  <a:pt x="5312483" y="2311526"/>
                  <a:pt x="5045749" y="2324899"/>
                </a:cubicBezTo>
                <a:cubicBezTo>
                  <a:pt x="4779015" y="2338272"/>
                  <a:pt x="4785206" y="2337012"/>
                  <a:pt x="4643697" y="2324899"/>
                </a:cubicBezTo>
                <a:cubicBezTo>
                  <a:pt x="4502188" y="2312786"/>
                  <a:pt x="4142676" y="2317898"/>
                  <a:pt x="3950504" y="2324899"/>
                </a:cubicBezTo>
                <a:cubicBezTo>
                  <a:pt x="3758332" y="2331900"/>
                  <a:pt x="3657593" y="2348454"/>
                  <a:pt x="3451405" y="2324899"/>
                </a:cubicBezTo>
                <a:cubicBezTo>
                  <a:pt x="3245217" y="2301344"/>
                  <a:pt x="2987058" y="2353464"/>
                  <a:pt x="2758212" y="2324899"/>
                </a:cubicBezTo>
                <a:cubicBezTo>
                  <a:pt x="2529366" y="2296334"/>
                  <a:pt x="2305749" y="2325276"/>
                  <a:pt x="2065018" y="2324899"/>
                </a:cubicBezTo>
                <a:cubicBezTo>
                  <a:pt x="1824287" y="2324522"/>
                  <a:pt x="1576372" y="2355669"/>
                  <a:pt x="1177731" y="2324899"/>
                </a:cubicBezTo>
                <a:cubicBezTo>
                  <a:pt x="779090" y="2294129"/>
                  <a:pt x="664983" y="2287706"/>
                  <a:pt x="387491" y="2324899"/>
                </a:cubicBezTo>
                <a:cubicBezTo>
                  <a:pt x="174417" y="2320028"/>
                  <a:pt x="-37427" y="2187050"/>
                  <a:pt x="0" y="1937408"/>
                </a:cubicBezTo>
                <a:cubicBezTo>
                  <a:pt x="-5266" y="1754941"/>
                  <a:pt x="4208" y="1585279"/>
                  <a:pt x="0" y="1436268"/>
                </a:cubicBezTo>
                <a:cubicBezTo>
                  <a:pt x="-4208" y="1287257"/>
                  <a:pt x="9858" y="1073035"/>
                  <a:pt x="0" y="919629"/>
                </a:cubicBezTo>
                <a:cubicBezTo>
                  <a:pt x="-9858" y="766223"/>
                  <a:pt x="6555" y="519912"/>
                  <a:pt x="0" y="387491"/>
                </a:cubicBezTo>
                <a:close/>
              </a:path>
            </a:pathLst>
          </a:custGeom>
          <a:noFill/>
          <a:ln w="28575">
            <a:solidFill>
              <a:srgbClr val="29A94F"/>
            </a:solidFill>
            <a:extLst>
              <a:ext uri="{C807C97D-BFC1-408E-A445-0C87EB9F89A2}">
                <ask:lineSketchStyleProps xmlns:ask="http://schemas.microsoft.com/office/drawing/2018/sketchyshapes" sd="256615518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…It is easy, but not very accurate, to dismiss what happened in child care in the past as belonging to a past that has nothing to do with us; to demonise individual nuns and clerics or whole religious orders and blame ‘the Church’ for what happened; to distance ourselves from it and exonerate ourselves. </a:t>
            </a:r>
            <a:r>
              <a:rPr lang="en-GB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happened was the collective responsibility of society. </a:t>
            </a:r>
          </a:p>
          <a:p>
            <a:pPr lvl="0"/>
            <a:r>
              <a:rPr lang="en-GB" sz="2000" dirty="0">
                <a:solidFill>
                  <a:prstClr val="black"/>
                </a:solidFill>
                <a:highlight>
                  <a:srgbClr val="EBF4E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Sister Stanislaus Kennedy, social worker, activist and writer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6B0B36C-CF4F-7EB3-8965-B602333A4949}"/>
              </a:ext>
            </a:extLst>
          </p:cNvPr>
          <p:cNvSpPr/>
          <p:nvPr/>
        </p:nvSpPr>
        <p:spPr>
          <a:xfrm>
            <a:off x="887229" y="4220709"/>
            <a:ext cx="10479686" cy="2324899"/>
          </a:xfrm>
          <a:custGeom>
            <a:avLst/>
            <a:gdLst>
              <a:gd name="connsiteX0" fmla="*/ 0 w 10479686"/>
              <a:gd name="connsiteY0" fmla="*/ 387491 h 2324899"/>
              <a:gd name="connsiteX1" fmla="*/ 387491 w 10479686"/>
              <a:gd name="connsiteY1" fmla="*/ 0 h 2324899"/>
              <a:gd name="connsiteX2" fmla="*/ 983637 w 10479686"/>
              <a:gd name="connsiteY2" fmla="*/ 0 h 2324899"/>
              <a:gd name="connsiteX3" fmla="*/ 1773877 w 10479686"/>
              <a:gd name="connsiteY3" fmla="*/ 0 h 2324899"/>
              <a:gd name="connsiteX4" fmla="*/ 2467070 w 10479686"/>
              <a:gd name="connsiteY4" fmla="*/ 0 h 2324899"/>
              <a:gd name="connsiteX5" fmla="*/ 3257311 w 10479686"/>
              <a:gd name="connsiteY5" fmla="*/ 0 h 2324899"/>
              <a:gd name="connsiteX6" fmla="*/ 4047551 w 10479686"/>
              <a:gd name="connsiteY6" fmla="*/ 0 h 2324899"/>
              <a:gd name="connsiteX7" fmla="*/ 4740744 w 10479686"/>
              <a:gd name="connsiteY7" fmla="*/ 0 h 2324899"/>
              <a:gd name="connsiteX8" fmla="*/ 5433937 w 10479686"/>
              <a:gd name="connsiteY8" fmla="*/ 0 h 2324899"/>
              <a:gd name="connsiteX9" fmla="*/ 6127130 w 10479686"/>
              <a:gd name="connsiteY9" fmla="*/ 0 h 2324899"/>
              <a:gd name="connsiteX10" fmla="*/ 6723276 w 10479686"/>
              <a:gd name="connsiteY10" fmla="*/ 0 h 2324899"/>
              <a:gd name="connsiteX11" fmla="*/ 7319422 w 10479686"/>
              <a:gd name="connsiteY11" fmla="*/ 0 h 2324899"/>
              <a:gd name="connsiteX12" fmla="*/ 8109663 w 10479686"/>
              <a:gd name="connsiteY12" fmla="*/ 0 h 2324899"/>
              <a:gd name="connsiteX13" fmla="*/ 8899903 w 10479686"/>
              <a:gd name="connsiteY13" fmla="*/ 0 h 2324899"/>
              <a:gd name="connsiteX14" fmla="*/ 9301955 w 10479686"/>
              <a:gd name="connsiteY14" fmla="*/ 0 h 2324899"/>
              <a:gd name="connsiteX15" fmla="*/ 10092195 w 10479686"/>
              <a:gd name="connsiteY15" fmla="*/ 0 h 2324899"/>
              <a:gd name="connsiteX16" fmla="*/ 10479686 w 10479686"/>
              <a:gd name="connsiteY16" fmla="*/ 387491 h 2324899"/>
              <a:gd name="connsiteX17" fmla="*/ 10479686 w 10479686"/>
              <a:gd name="connsiteY17" fmla="*/ 857632 h 2324899"/>
              <a:gd name="connsiteX18" fmla="*/ 10479686 w 10479686"/>
              <a:gd name="connsiteY18" fmla="*/ 1389771 h 2324899"/>
              <a:gd name="connsiteX19" fmla="*/ 10479686 w 10479686"/>
              <a:gd name="connsiteY19" fmla="*/ 1937408 h 2324899"/>
              <a:gd name="connsiteX20" fmla="*/ 10092195 w 10479686"/>
              <a:gd name="connsiteY20" fmla="*/ 2324899 h 2324899"/>
              <a:gd name="connsiteX21" fmla="*/ 9204908 w 10479686"/>
              <a:gd name="connsiteY21" fmla="*/ 2324899 h 2324899"/>
              <a:gd name="connsiteX22" fmla="*/ 8608762 w 10479686"/>
              <a:gd name="connsiteY22" fmla="*/ 2324899 h 2324899"/>
              <a:gd name="connsiteX23" fmla="*/ 7818521 w 10479686"/>
              <a:gd name="connsiteY23" fmla="*/ 2324899 h 2324899"/>
              <a:gd name="connsiteX24" fmla="*/ 7125328 w 10479686"/>
              <a:gd name="connsiteY24" fmla="*/ 2324899 h 2324899"/>
              <a:gd name="connsiteX25" fmla="*/ 6529182 w 10479686"/>
              <a:gd name="connsiteY25" fmla="*/ 2324899 h 2324899"/>
              <a:gd name="connsiteX26" fmla="*/ 5641895 w 10479686"/>
              <a:gd name="connsiteY26" fmla="*/ 2324899 h 2324899"/>
              <a:gd name="connsiteX27" fmla="*/ 5045749 w 10479686"/>
              <a:gd name="connsiteY27" fmla="*/ 2324899 h 2324899"/>
              <a:gd name="connsiteX28" fmla="*/ 4643697 w 10479686"/>
              <a:gd name="connsiteY28" fmla="*/ 2324899 h 2324899"/>
              <a:gd name="connsiteX29" fmla="*/ 3950504 w 10479686"/>
              <a:gd name="connsiteY29" fmla="*/ 2324899 h 2324899"/>
              <a:gd name="connsiteX30" fmla="*/ 3451405 w 10479686"/>
              <a:gd name="connsiteY30" fmla="*/ 2324899 h 2324899"/>
              <a:gd name="connsiteX31" fmla="*/ 2758212 w 10479686"/>
              <a:gd name="connsiteY31" fmla="*/ 2324899 h 2324899"/>
              <a:gd name="connsiteX32" fmla="*/ 2065018 w 10479686"/>
              <a:gd name="connsiteY32" fmla="*/ 2324899 h 2324899"/>
              <a:gd name="connsiteX33" fmla="*/ 1177731 w 10479686"/>
              <a:gd name="connsiteY33" fmla="*/ 2324899 h 2324899"/>
              <a:gd name="connsiteX34" fmla="*/ 387491 w 10479686"/>
              <a:gd name="connsiteY34" fmla="*/ 2324899 h 2324899"/>
              <a:gd name="connsiteX35" fmla="*/ 0 w 10479686"/>
              <a:gd name="connsiteY35" fmla="*/ 1937408 h 2324899"/>
              <a:gd name="connsiteX36" fmla="*/ 0 w 10479686"/>
              <a:gd name="connsiteY36" fmla="*/ 1436268 h 2324899"/>
              <a:gd name="connsiteX37" fmla="*/ 0 w 10479686"/>
              <a:gd name="connsiteY37" fmla="*/ 919629 h 2324899"/>
              <a:gd name="connsiteX38" fmla="*/ 0 w 10479686"/>
              <a:gd name="connsiteY38" fmla="*/ 387491 h 2324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0479686" h="2324899" extrusionOk="0">
                <a:moveTo>
                  <a:pt x="0" y="387491"/>
                </a:moveTo>
                <a:cubicBezTo>
                  <a:pt x="-17657" y="163651"/>
                  <a:pt x="201868" y="-23969"/>
                  <a:pt x="387491" y="0"/>
                </a:cubicBezTo>
                <a:cubicBezTo>
                  <a:pt x="559218" y="12221"/>
                  <a:pt x="772218" y="-28892"/>
                  <a:pt x="983637" y="0"/>
                </a:cubicBezTo>
                <a:cubicBezTo>
                  <a:pt x="1195056" y="28892"/>
                  <a:pt x="1516551" y="-22155"/>
                  <a:pt x="1773877" y="0"/>
                </a:cubicBezTo>
                <a:cubicBezTo>
                  <a:pt x="2031203" y="22155"/>
                  <a:pt x="2307935" y="31101"/>
                  <a:pt x="2467070" y="0"/>
                </a:cubicBezTo>
                <a:cubicBezTo>
                  <a:pt x="2626205" y="-31101"/>
                  <a:pt x="2888751" y="-3573"/>
                  <a:pt x="3257311" y="0"/>
                </a:cubicBezTo>
                <a:cubicBezTo>
                  <a:pt x="3625871" y="3573"/>
                  <a:pt x="3683499" y="-32644"/>
                  <a:pt x="4047551" y="0"/>
                </a:cubicBezTo>
                <a:cubicBezTo>
                  <a:pt x="4411603" y="32644"/>
                  <a:pt x="4517076" y="34177"/>
                  <a:pt x="4740744" y="0"/>
                </a:cubicBezTo>
                <a:cubicBezTo>
                  <a:pt x="4964412" y="-34177"/>
                  <a:pt x="5168810" y="-7968"/>
                  <a:pt x="5433937" y="0"/>
                </a:cubicBezTo>
                <a:cubicBezTo>
                  <a:pt x="5699064" y="7968"/>
                  <a:pt x="5927728" y="-984"/>
                  <a:pt x="6127130" y="0"/>
                </a:cubicBezTo>
                <a:cubicBezTo>
                  <a:pt x="6326532" y="984"/>
                  <a:pt x="6560382" y="-5444"/>
                  <a:pt x="6723276" y="0"/>
                </a:cubicBezTo>
                <a:cubicBezTo>
                  <a:pt x="6886170" y="5444"/>
                  <a:pt x="7151723" y="26406"/>
                  <a:pt x="7319422" y="0"/>
                </a:cubicBezTo>
                <a:cubicBezTo>
                  <a:pt x="7487121" y="-26406"/>
                  <a:pt x="7837667" y="-36872"/>
                  <a:pt x="8109663" y="0"/>
                </a:cubicBezTo>
                <a:cubicBezTo>
                  <a:pt x="8381659" y="36872"/>
                  <a:pt x="8625063" y="2356"/>
                  <a:pt x="8899903" y="0"/>
                </a:cubicBezTo>
                <a:cubicBezTo>
                  <a:pt x="9174743" y="-2356"/>
                  <a:pt x="9177607" y="-5601"/>
                  <a:pt x="9301955" y="0"/>
                </a:cubicBezTo>
                <a:cubicBezTo>
                  <a:pt x="9426303" y="5601"/>
                  <a:pt x="9771706" y="35660"/>
                  <a:pt x="10092195" y="0"/>
                </a:cubicBezTo>
                <a:cubicBezTo>
                  <a:pt x="10296252" y="14493"/>
                  <a:pt x="10440588" y="159273"/>
                  <a:pt x="10479686" y="387491"/>
                </a:cubicBezTo>
                <a:cubicBezTo>
                  <a:pt x="10477964" y="498545"/>
                  <a:pt x="10478237" y="673421"/>
                  <a:pt x="10479686" y="857632"/>
                </a:cubicBezTo>
                <a:cubicBezTo>
                  <a:pt x="10481135" y="1041843"/>
                  <a:pt x="10472637" y="1141021"/>
                  <a:pt x="10479686" y="1389771"/>
                </a:cubicBezTo>
                <a:cubicBezTo>
                  <a:pt x="10486735" y="1638521"/>
                  <a:pt x="10464095" y="1695125"/>
                  <a:pt x="10479686" y="1937408"/>
                </a:cubicBezTo>
                <a:cubicBezTo>
                  <a:pt x="10489344" y="2151906"/>
                  <a:pt x="10284719" y="2284490"/>
                  <a:pt x="10092195" y="2324899"/>
                </a:cubicBezTo>
                <a:cubicBezTo>
                  <a:pt x="9886672" y="2350758"/>
                  <a:pt x="9387678" y="2295736"/>
                  <a:pt x="9204908" y="2324899"/>
                </a:cubicBezTo>
                <a:cubicBezTo>
                  <a:pt x="9022138" y="2354062"/>
                  <a:pt x="8879800" y="2345886"/>
                  <a:pt x="8608762" y="2324899"/>
                </a:cubicBezTo>
                <a:cubicBezTo>
                  <a:pt x="8337724" y="2303912"/>
                  <a:pt x="8147931" y="2348530"/>
                  <a:pt x="7818521" y="2324899"/>
                </a:cubicBezTo>
                <a:cubicBezTo>
                  <a:pt x="7489111" y="2301268"/>
                  <a:pt x="7466382" y="2336026"/>
                  <a:pt x="7125328" y="2324899"/>
                </a:cubicBezTo>
                <a:cubicBezTo>
                  <a:pt x="6784274" y="2313772"/>
                  <a:pt x="6716318" y="2319600"/>
                  <a:pt x="6529182" y="2324899"/>
                </a:cubicBezTo>
                <a:cubicBezTo>
                  <a:pt x="6342046" y="2330198"/>
                  <a:pt x="5855374" y="2313540"/>
                  <a:pt x="5641895" y="2324899"/>
                </a:cubicBezTo>
                <a:cubicBezTo>
                  <a:pt x="5428416" y="2336258"/>
                  <a:pt x="5312483" y="2311526"/>
                  <a:pt x="5045749" y="2324899"/>
                </a:cubicBezTo>
                <a:cubicBezTo>
                  <a:pt x="4779015" y="2338272"/>
                  <a:pt x="4785206" y="2337012"/>
                  <a:pt x="4643697" y="2324899"/>
                </a:cubicBezTo>
                <a:cubicBezTo>
                  <a:pt x="4502188" y="2312786"/>
                  <a:pt x="4142676" y="2317898"/>
                  <a:pt x="3950504" y="2324899"/>
                </a:cubicBezTo>
                <a:cubicBezTo>
                  <a:pt x="3758332" y="2331900"/>
                  <a:pt x="3657593" y="2348454"/>
                  <a:pt x="3451405" y="2324899"/>
                </a:cubicBezTo>
                <a:cubicBezTo>
                  <a:pt x="3245217" y="2301344"/>
                  <a:pt x="2987058" y="2353464"/>
                  <a:pt x="2758212" y="2324899"/>
                </a:cubicBezTo>
                <a:cubicBezTo>
                  <a:pt x="2529366" y="2296334"/>
                  <a:pt x="2305749" y="2325276"/>
                  <a:pt x="2065018" y="2324899"/>
                </a:cubicBezTo>
                <a:cubicBezTo>
                  <a:pt x="1824287" y="2324522"/>
                  <a:pt x="1576372" y="2355669"/>
                  <a:pt x="1177731" y="2324899"/>
                </a:cubicBezTo>
                <a:cubicBezTo>
                  <a:pt x="779090" y="2294129"/>
                  <a:pt x="664983" y="2287706"/>
                  <a:pt x="387491" y="2324899"/>
                </a:cubicBezTo>
                <a:cubicBezTo>
                  <a:pt x="174417" y="2320028"/>
                  <a:pt x="-37427" y="2187050"/>
                  <a:pt x="0" y="1937408"/>
                </a:cubicBezTo>
                <a:cubicBezTo>
                  <a:pt x="-5266" y="1754941"/>
                  <a:pt x="4208" y="1585279"/>
                  <a:pt x="0" y="1436268"/>
                </a:cubicBezTo>
                <a:cubicBezTo>
                  <a:pt x="-4208" y="1287257"/>
                  <a:pt x="9858" y="1073035"/>
                  <a:pt x="0" y="919629"/>
                </a:cubicBezTo>
                <a:cubicBezTo>
                  <a:pt x="-9858" y="766223"/>
                  <a:pt x="6555" y="519912"/>
                  <a:pt x="0" y="387491"/>
                </a:cubicBezTo>
                <a:close/>
              </a:path>
            </a:pathLst>
          </a:custGeom>
          <a:noFill/>
          <a:ln w="28575">
            <a:solidFill>
              <a:srgbClr val="29A94F"/>
            </a:solidFill>
            <a:extLst>
              <a:ext uri="{C807C97D-BFC1-408E-A445-0C87EB9F89A2}">
                <ask:lineSketchStyleProps xmlns:ask="http://schemas.microsoft.com/office/drawing/2018/sketchyshapes" sd="2566155189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Church and State colluded to write the constitution, the contract by which every citizen in society is bound. Therefore </a:t>
            </a:r>
            <a:r>
              <a:rPr lang="en-GB" sz="2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responsibility … lies with the Church and State regime, and not the Irish people. </a:t>
            </a:r>
            <a:r>
              <a:rPr lang="en-GB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We, as a society, were coercively controlled by Church and State to behave in ways that were contrary to our nature. </a:t>
            </a:r>
          </a:p>
          <a:p>
            <a:pPr lvl="0"/>
            <a:r>
              <a:rPr lang="en-GB" sz="2000" dirty="0">
                <a:solidFill>
                  <a:prstClr val="black"/>
                </a:solidFill>
                <a:highlight>
                  <a:srgbClr val="EBF4E9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Laura Murphy, daughter of a Mother and Baby home survivor</a:t>
            </a:r>
          </a:p>
        </p:txBody>
      </p:sp>
    </p:spTree>
    <p:extLst>
      <p:ext uri="{BB962C8B-B14F-4D97-AF65-F5344CB8AC3E}">
        <p14:creationId xmlns:p14="http://schemas.microsoft.com/office/powerpoint/2010/main" val="397130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1E55982-F0C8-1291-F2A5-672C25B45B9C}"/>
              </a:ext>
            </a:extLst>
          </p:cNvPr>
          <p:cNvSpPr txBox="1"/>
          <p:nvPr/>
        </p:nvSpPr>
        <p:spPr>
          <a:xfrm>
            <a:off x="864000" y="1519724"/>
            <a:ext cx="104880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dirty="0">
              <a:cs typeface="Calibri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7B42DC4-933B-C61F-C811-E17305BCA759}"/>
              </a:ext>
            </a:extLst>
          </p:cNvPr>
          <p:cNvGrpSpPr/>
          <p:nvPr/>
        </p:nvGrpSpPr>
        <p:grpSpPr>
          <a:xfrm>
            <a:off x="838199" y="1470850"/>
            <a:ext cx="10417822" cy="5150708"/>
            <a:chOff x="838199" y="1470850"/>
            <a:chExt cx="10417822" cy="515070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57285E6-A514-EDC1-139B-7C8F0134CF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53128" t="16334" r="8405" b="9616"/>
            <a:stretch/>
          </p:blipFill>
          <p:spPr>
            <a:xfrm>
              <a:off x="7818682" y="1514965"/>
              <a:ext cx="3437339" cy="4411388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D4B0DFB-07AA-2671-B514-C3ADDF17ECBE}"/>
                </a:ext>
              </a:extLst>
            </p:cNvPr>
            <p:cNvSpPr txBox="1"/>
            <p:nvPr/>
          </p:nvSpPr>
          <p:spPr>
            <a:xfrm>
              <a:off x="838199" y="1470850"/>
              <a:ext cx="6478126" cy="45243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indent="-342900" algn="l">
                <a:buClr>
                  <a:srgbClr val="147437"/>
                </a:buClr>
                <a:buFont typeface="Courier New" panose="02070309020205020404" pitchFamily="49" charset="0"/>
                <a:buChar char="o"/>
              </a:pPr>
              <a:r>
                <a:rPr lang="en-GB" b="0" i="0" dirty="0">
                  <a:solidFill>
                    <a:srgbClr val="147437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Ard Mhuire</a:t>
              </a:r>
              <a:r>
                <a:rPr lang="en-GB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- </a:t>
              </a:r>
              <a:r>
                <a:rPr lang="en-GB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Dunboyne, Co Meath</a:t>
              </a:r>
            </a:p>
            <a:p>
              <a:pPr marL="342900" indent="-342900" algn="l">
                <a:buClr>
                  <a:srgbClr val="147437"/>
                </a:buClr>
                <a:buFont typeface="Courier New" panose="02070309020205020404" pitchFamily="49" charset="0"/>
                <a:buChar char="o"/>
              </a:pPr>
              <a:r>
                <a:rPr lang="en-GB" b="0" i="0" dirty="0">
                  <a:solidFill>
                    <a:srgbClr val="147437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Belmont (Flatlets)</a:t>
              </a:r>
              <a:r>
                <a:rPr lang="en-GB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- </a:t>
              </a:r>
              <a:r>
                <a:rPr lang="en-GB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Belmont Ave, Dublin 4</a:t>
              </a:r>
            </a:p>
            <a:p>
              <a:pPr marL="342900" indent="-342900" algn="l">
                <a:buClr>
                  <a:srgbClr val="147437"/>
                </a:buClr>
                <a:buFont typeface="Courier New" panose="02070309020205020404" pitchFamily="49" charset="0"/>
                <a:buChar char="o"/>
              </a:pPr>
              <a:r>
                <a:rPr lang="en-GB" b="0" i="0" dirty="0">
                  <a:solidFill>
                    <a:srgbClr val="147437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Bessboro House</a:t>
              </a:r>
              <a:r>
                <a:rPr lang="en-GB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- </a:t>
              </a:r>
              <a:r>
                <a:rPr lang="en-GB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Blackrock, Cork</a:t>
              </a:r>
            </a:p>
            <a:p>
              <a:pPr marL="342900" indent="-342900" algn="l">
                <a:buClr>
                  <a:srgbClr val="147437"/>
                </a:buClr>
                <a:buFont typeface="Courier New" panose="02070309020205020404" pitchFamily="49" charset="0"/>
                <a:buChar char="o"/>
              </a:pPr>
              <a:r>
                <a:rPr lang="en-GB" b="0" i="0" dirty="0">
                  <a:solidFill>
                    <a:srgbClr val="147437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Bethany home* </a:t>
              </a:r>
              <a:r>
                <a:rPr lang="en-GB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- originally </a:t>
              </a:r>
              <a:r>
                <a:rPr lang="en-GB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Blackhall Place, Dublin 7</a:t>
              </a:r>
              <a:r>
                <a:rPr lang="en-GB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r>
                <a:rPr lang="en-GB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later </a:t>
              </a:r>
              <a:r>
                <a:rPr lang="en-GB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Orwell Road, Rathgar, Dublin 6</a:t>
              </a:r>
            </a:p>
            <a:p>
              <a:pPr marL="342900" indent="-342900" algn="l">
                <a:buClr>
                  <a:srgbClr val="147437"/>
                </a:buClr>
                <a:buFont typeface="Courier New" panose="02070309020205020404" pitchFamily="49" charset="0"/>
                <a:buChar char="o"/>
              </a:pPr>
              <a:r>
                <a:rPr lang="en-GB" b="0" i="0" dirty="0">
                  <a:solidFill>
                    <a:srgbClr val="147437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Denny House </a:t>
              </a:r>
              <a:r>
                <a:rPr lang="en-GB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- originally </a:t>
              </a:r>
              <a:r>
                <a:rPr lang="en-GB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8 Lower Leeson St, Dublin 2</a:t>
              </a:r>
              <a:r>
                <a:rPr lang="en-GB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, later </a:t>
              </a:r>
              <a:r>
                <a:rPr lang="en-GB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Eglinton Rd, Dublin 4</a:t>
              </a:r>
              <a:r>
                <a:rPr lang="en-GB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marL="342900" indent="-342900" algn="l">
                <a:buClr>
                  <a:srgbClr val="147437"/>
                </a:buClr>
                <a:buFont typeface="Courier New" panose="02070309020205020404" pitchFamily="49" charset="0"/>
                <a:buChar char="o"/>
              </a:pPr>
              <a:r>
                <a:rPr lang="en-GB" b="0" i="0" dirty="0">
                  <a:solidFill>
                    <a:srgbClr val="147437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Kilrush </a:t>
              </a:r>
              <a:r>
                <a:rPr lang="en-GB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en-GB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Cooraclare Rd, Co Clare</a:t>
              </a:r>
            </a:p>
            <a:p>
              <a:pPr marL="342900" indent="-342900" algn="l">
                <a:buClr>
                  <a:srgbClr val="147437"/>
                </a:buClr>
                <a:buFont typeface="Courier New" panose="02070309020205020404" pitchFamily="49" charset="0"/>
                <a:buChar char="o"/>
              </a:pPr>
              <a:r>
                <a:rPr lang="en-GB" b="0" i="0" dirty="0">
                  <a:solidFill>
                    <a:srgbClr val="147437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Manor House </a:t>
              </a:r>
              <a:r>
                <a:rPr lang="en-GB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en-GB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Castlepollard, Co Westmeath</a:t>
              </a:r>
            </a:p>
            <a:p>
              <a:pPr marL="342900" indent="-342900" algn="l">
                <a:buClr>
                  <a:srgbClr val="147437"/>
                </a:buClr>
                <a:buFont typeface="Courier New" panose="02070309020205020404" pitchFamily="49" charset="0"/>
                <a:buChar char="o"/>
              </a:pPr>
              <a:r>
                <a:rPr lang="en-GB" b="0" i="0" dirty="0">
                  <a:solidFill>
                    <a:srgbClr val="147437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Ms. Carr’s (Flatlets) </a:t>
              </a:r>
              <a:r>
                <a:rPr lang="en-GB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en-GB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16 Northbrook Rd, Dublin 6</a:t>
              </a:r>
            </a:p>
            <a:p>
              <a:pPr marL="342900" indent="-342900" algn="l">
                <a:buClr>
                  <a:srgbClr val="147437"/>
                </a:buClr>
                <a:buFont typeface="Courier New" panose="02070309020205020404" pitchFamily="49" charset="0"/>
                <a:buChar char="o"/>
              </a:pPr>
              <a:r>
                <a:rPr lang="en-GB" b="0" i="0" dirty="0">
                  <a:solidFill>
                    <a:srgbClr val="147437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Regina Coeli Hostel </a:t>
              </a:r>
              <a:r>
                <a:rPr lang="en-GB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en-GB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North Brunswick Street, Dublin 7</a:t>
              </a:r>
            </a:p>
            <a:p>
              <a:pPr marL="342900" indent="-342900" algn="l">
                <a:buClr>
                  <a:srgbClr val="147437"/>
                </a:buClr>
                <a:buFont typeface="Courier New" panose="02070309020205020404" pitchFamily="49" charset="0"/>
                <a:buChar char="o"/>
              </a:pPr>
              <a:r>
                <a:rPr lang="en-GB" b="0" i="0" dirty="0">
                  <a:solidFill>
                    <a:srgbClr val="147437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Sean Ross Abbey </a:t>
              </a:r>
              <a:r>
                <a:rPr lang="en-GB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en-GB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Roscrea, Co Tipperary</a:t>
              </a:r>
            </a:p>
            <a:p>
              <a:pPr marL="342900" indent="-342900" algn="l">
                <a:buClr>
                  <a:srgbClr val="147437"/>
                </a:buClr>
                <a:buFont typeface="Courier New" panose="02070309020205020404" pitchFamily="49" charset="0"/>
                <a:buChar char="o"/>
              </a:pPr>
              <a:r>
                <a:rPr lang="en-GB" b="0" i="0" dirty="0">
                  <a:solidFill>
                    <a:srgbClr val="147437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St. Gerard’s </a:t>
              </a:r>
              <a:r>
                <a:rPr lang="en-GB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- originally </a:t>
              </a:r>
              <a:r>
                <a:rPr lang="en-GB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39, Mountjoy Square, Dublin 1</a:t>
              </a:r>
            </a:p>
            <a:p>
              <a:pPr marL="342900" indent="-342900" algn="l">
                <a:buClr>
                  <a:srgbClr val="147437"/>
                </a:buClr>
                <a:buFont typeface="Courier New" panose="02070309020205020404" pitchFamily="49" charset="0"/>
                <a:buChar char="o"/>
              </a:pPr>
              <a:r>
                <a:rPr lang="en-GB" b="0" i="0" dirty="0">
                  <a:solidFill>
                    <a:srgbClr val="147437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St. Patrick’s </a:t>
              </a:r>
              <a:r>
                <a:rPr lang="en-GB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- originally </a:t>
              </a:r>
              <a:r>
                <a:rPr lang="en-GB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Pelletstown, Navan Road, Dublin 7</a:t>
              </a:r>
              <a:r>
                <a:rPr lang="en-GB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, later </a:t>
              </a:r>
              <a:r>
                <a:rPr lang="en-GB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Eglinton House, Eglinton Rd, Dublin 4</a:t>
              </a:r>
            </a:p>
            <a:p>
              <a:pPr marL="342900" indent="-342900" algn="l">
                <a:buClr>
                  <a:srgbClr val="147437"/>
                </a:buClr>
                <a:buFont typeface="Courier New" panose="02070309020205020404" pitchFamily="49" charset="0"/>
                <a:buChar char="o"/>
              </a:pPr>
              <a:r>
                <a:rPr lang="en-GB" b="0" i="0" dirty="0">
                  <a:solidFill>
                    <a:srgbClr val="147437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The Castle</a:t>
              </a:r>
              <a:r>
                <a:rPr lang="en-GB" dirty="0">
                  <a:solidFill>
                    <a:srgbClr val="147437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 </a:t>
              </a:r>
              <a:r>
                <a:rPr lang="en-GB" b="1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Newtowncunningham, Co. Donegal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8CA2218-4049-C784-092A-4179382C4F61}"/>
                </a:ext>
              </a:extLst>
            </p:cNvPr>
            <p:cNvSpPr txBox="1"/>
            <p:nvPr/>
          </p:nvSpPr>
          <p:spPr>
            <a:xfrm>
              <a:off x="7818681" y="5975227"/>
              <a:ext cx="343734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buClr>
                  <a:srgbClr val="147437"/>
                </a:buClr>
              </a:pPr>
              <a:r>
                <a:rPr lang="en-GB" b="0" i="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Mother and Baby home, </a:t>
              </a:r>
              <a:r>
                <a:rPr lang="en-GB" b="1" i="0" dirty="0" err="1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Tuam</a:t>
              </a:r>
              <a:r>
                <a:rPr lang="en-GB" b="1" i="0" dirty="0"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, Co Galway</a:t>
              </a:r>
            </a:p>
          </p:txBody>
        </p:sp>
      </p:grpSp>
      <p:pic>
        <p:nvPicPr>
          <p:cNvPr id="4" name="Picture 6" descr="Shape, square&#10;&#10;Description automatically generated">
            <a:extLst>
              <a:ext uri="{FF2B5EF4-FFF2-40B4-BE49-F238E27FC236}">
                <a16:creationId xmlns:a16="http://schemas.microsoft.com/office/drawing/2014/main" id="{E4DB9C73-2E29-411B-802F-99C432AA3F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090" y="1331989"/>
            <a:ext cx="10494577" cy="9278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71C6BD2-FA5E-F48A-A2A0-A91062E40FB5}"/>
              </a:ext>
            </a:extLst>
          </p:cNvPr>
          <p:cNvSpPr txBox="1">
            <a:spLocks/>
          </p:cNvSpPr>
          <p:nvPr/>
        </p:nvSpPr>
        <p:spPr>
          <a:xfrm>
            <a:off x="838200" y="42110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Activity 6: Mapping the homes</a:t>
            </a:r>
          </a:p>
        </p:txBody>
      </p:sp>
    </p:spTree>
    <p:extLst>
      <p:ext uri="{BB962C8B-B14F-4D97-AF65-F5344CB8AC3E}">
        <p14:creationId xmlns:p14="http://schemas.microsoft.com/office/powerpoint/2010/main" val="9413624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34"/>
          <p:cNvSpPr txBox="1">
            <a:spLocks noGrp="1"/>
          </p:cNvSpPr>
          <p:nvPr>
            <p:ph type="body" idx="1"/>
          </p:nvPr>
        </p:nvSpPr>
        <p:spPr>
          <a:xfrm>
            <a:off x="474886" y="678323"/>
            <a:ext cx="11485622" cy="5898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6800" rIns="270000" bIns="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E" dirty="0">
                <a:latin typeface="Arial" panose="020B0604020202020204" pitchFamily="34" charset="0"/>
                <a:cs typeface="Arial" panose="020B0604020202020204" pitchFamily="34" charset="0"/>
              </a:rPr>
              <a:t>If you are affected by any of the issues in this unit, and need support, come to me after class, talk to a trusted friend or adult and/or contact: 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I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2000" b="1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Adoption Rights Alliance: </a:t>
            </a:r>
            <a:r>
              <a:rPr lang="en-IE" sz="20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www.facebook.com/AdoptionRightsAllianceIreland/</a:t>
            </a:r>
            <a:r>
              <a:rPr lang="en-IE" sz="20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IE" sz="2000" b="1" dirty="0">
              <a:solidFill>
                <a:srgbClr val="000000"/>
              </a:solidFill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2000" b="1" dirty="0" err="1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Barnardos</a:t>
            </a:r>
            <a:r>
              <a:rPr lang="en-IE" sz="2000" b="1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Origins, Post Adoption and Bereavement Services: </a:t>
            </a:r>
            <a:r>
              <a:rPr lang="en-IE" sz="2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www.barnardos.ie</a:t>
            </a:r>
            <a:r>
              <a:rPr lang="en-I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IE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IE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IE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Samaritans: </a:t>
            </a:r>
            <a:r>
              <a:rPr lang="en-IE" sz="2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www.samaritans.org</a:t>
            </a:r>
            <a:r>
              <a:rPr lang="en-IE" sz="2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Phone:  116 123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IE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IE" sz="2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Childline: </a:t>
            </a:r>
            <a:r>
              <a:rPr lang="en-IE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www.childline.ie</a:t>
            </a:r>
            <a:r>
              <a:rPr lang="en-IE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Phone: </a:t>
            </a:r>
            <a:r>
              <a:rPr lang="en-IE" sz="20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1800 66 66 66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IE" sz="2000" b="1" dirty="0">
              <a:solidFill>
                <a:srgbClr val="000000"/>
              </a:solidFill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IE" sz="2000" b="1" dirty="0">
              <a:solidFill>
                <a:srgbClr val="000000"/>
              </a:solidFill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E" sz="2000" b="1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Jigsaw: </a:t>
            </a:r>
            <a:r>
              <a:rPr lang="en-IE" sz="20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www.jigsaw.ie</a:t>
            </a:r>
            <a:r>
              <a:rPr lang="en-IE" sz="2000" dirty="0">
                <a:solidFill>
                  <a:srgbClr val="000000"/>
                </a:solidFill>
                <a:highlight>
                  <a:srgbClr val="FF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900" b="1" dirty="0"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990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1197</Words>
  <Application>Microsoft Office PowerPoint</Application>
  <PresentationFormat>Widescreen</PresentationFormat>
  <Paragraphs>159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Courier New</vt:lpstr>
      <vt:lpstr>Lato</vt:lpstr>
      <vt:lpstr>office theme</vt:lpstr>
      <vt:lpstr>Mother and Baby homes</vt:lpstr>
      <vt:lpstr>Unit 2: Outline</vt:lpstr>
      <vt:lpstr>Activity 1: Revisiting our Brave Space</vt:lpstr>
      <vt:lpstr>Activity 2: Picturing a home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Mella Cusack</dc:creator>
  <cp:lastModifiedBy>Mella Cusack</cp:lastModifiedBy>
  <cp:revision>171</cp:revision>
  <cp:lastPrinted>2023-10-20T17:53:59Z</cp:lastPrinted>
  <dcterms:created xsi:type="dcterms:W3CDTF">2023-04-29T16:34:27Z</dcterms:created>
  <dcterms:modified xsi:type="dcterms:W3CDTF">2025-02-09T18:42:49Z</dcterms:modified>
</cp:coreProperties>
</file>